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4"/>
  </p:sldMasterIdLst>
  <p:notesMasterIdLst>
    <p:notesMasterId r:id="rId17"/>
  </p:notesMasterIdLst>
  <p:handoutMasterIdLst>
    <p:handoutMasterId r:id="rId18"/>
  </p:handoutMasterIdLst>
  <p:sldIdLst>
    <p:sldId id="262" r:id="rId5"/>
    <p:sldId id="264" r:id="rId6"/>
    <p:sldId id="278" r:id="rId7"/>
    <p:sldId id="277" r:id="rId8"/>
    <p:sldId id="276" r:id="rId9"/>
    <p:sldId id="275" r:id="rId10"/>
    <p:sldId id="274" r:id="rId11"/>
    <p:sldId id="273" r:id="rId12"/>
    <p:sldId id="272" r:id="rId13"/>
    <p:sldId id="271" r:id="rId14"/>
    <p:sldId id="270" r:id="rId15"/>
    <p:sldId id="261" r:id="rId16"/>
  </p:sldIdLst>
  <p:sldSz cx="9144000" cy="6858000" type="screen4x3"/>
  <p:notesSz cx="6858000" cy="9144000"/>
  <p:defaultTextStyle>
    <a:defPPr>
      <a:defRPr lang="fi-FI"/>
    </a:defPPr>
    <a:lvl1pPr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565">
          <p15:clr>
            <a:srgbClr val="A4A3A4"/>
          </p15:clr>
        </p15:guide>
        <p15:guide id="2" pos="558">
          <p15:clr>
            <a:srgbClr val="A4A3A4"/>
          </p15:clr>
        </p15:guide>
        <p15:guide id="3" pos="2731">
          <p15:clr>
            <a:srgbClr val="A4A3A4"/>
          </p15:clr>
        </p15:guide>
        <p15:guide id="4" pos="483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A0D"/>
    <a:srgbClr val="006600"/>
    <a:srgbClr val="0A7C34"/>
    <a:srgbClr val="CDA400"/>
    <a:srgbClr val="D8B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790942-B5FB-48D8-B678-94A57CEFF7C4}" v="3" dt="2021-05-18T12:14:03.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2" d="100"/>
          <a:sy n="62" d="100"/>
        </p:scale>
        <p:origin x="1400" y="56"/>
      </p:cViewPr>
      <p:guideLst>
        <p:guide orient="horz" pos="565"/>
        <p:guide pos="558"/>
        <p:guide pos="2731"/>
        <p:guide pos="48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02" d="100"/>
          <a:sy n="102" d="100"/>
        </p:scale>
        <p:origin x="-404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ri Holli" userId="22d3d4bf-0ad1-4eef-bb42-a98728ee4f22" providerId="ADAL" clId="{71790942-B5FB-48D8-B678-94A57CEFF7C4}"/>
    <pc:docChg chg="delSld modSld">
      <pc:chgData name="Henri Holli" userId="22d3d4bf-0ad1-4eef-bb42-a98728ee4f22" providerId="ADAL" clId="{71790942-B5FB-48D8-B678-94A57CEFF7C4}" dt="2021-05-18T12:14:03.191" v="10" actId="14100"/>
      <pc:docMkLst>
        <pc:docMk/>
      </pc:docMkLst>
      <pc:sldChg chg="del">
        <pc:chgData name="Henri Holli" userId="22d3d4bf-0ad1-4eef-bb42-a98728ee4f22" providerId="ADAL" clId="{71790942-B5FB-48D8-B678-94A57CEFF7C4}" dt="2021-05-18T12:10:55.416" v="3" actId="47"/>
        <pc:sldMkLst>
          <pc:docMk/>
          <pc:sldMk cId="1693014608" sldId="266"/>
        </pc:sldMkLst>
      </pc:sldChg>
      <pc:sldChg chg="del">
        <pc:chgData name="Henri Holli" userId="22d3d4bf-0ad1-4eef-bb42-a98728ee4f22" providerId="ADAL" clId="{71790942-B5FB-48D8-B678-94A57CEFF7C4}" dt="2021-05-18T12:10:49.878" v="2" actId="47"/>
        <pc:sldMkLst>
          <pc:docMk/>
          <pc:sldMk cId="2263949587" sldId="267"/>
        </pc:sldMkLst>
      </pc:sldChg>
      <pc:sldChg chg="del">
        <pc:chgData name="Henri Holli" userId="22d3d4bf-0ad1-4eef-bb42-a98728ee4f22" providerId="ADAL" clId="{71790942-B5FB-48D8-B678-94A57CEFF7C4}" dt="2021-05-18T12:10:47.730" v="1" actId="47"/>
        <pc:sldMkLst>
          <pc:docMk/>
          <pc:sldMk cId="1052441533" sldId="268"/>
        </pc:sldMkLst>
      </pc:sldChg>
      <pc:sldChg chg="del">
        <pc:chgData name="Henri Holli" userId="22d3d4bf-0ad1-4eef-bb42-a98728ee4f22" providerId="ADAL" clId="{71790942-B5FB-48D8-B678-94A57CEFF7C4}" dt="2021-05-18T12:10:45.465" v="0" actId="47"/>
        <pc:sldMkLst>
          <pc:docMk/>
          <pc:sldMk cId="2132589152" sldId="269"/>
        </pc:sldMkLst>
      </pc:sldChg>
      <pc:sldChg chg="modSp mod">
        <pc:chgData name="Henri Holli" userId="22d3d4bf-0ad1-4eef-bb42-a98728ee4f22" providerId="ADAL" clId="{71790942-B5FB-48D8-B678-94A57CEFF7C4}" dt="2021-05-18T12:11:39.178" v="7" actId="404"/>
        <pc:sldMkLst>
          <pc:docMk/>
          <pc:sldMk cId="3512323274" sldId="270"/>
        </pc:sldMkLst>
        <pc:spChg chg="mod">
          <ac:chgData name="Henri Holli" userId="22d3d4bf-0ad1-4eef-bb42-a98728ee4f22" providerId="ADAL" clId="{71790942-B5FB-48D8-B678-94A57CEFF7C4}" dt="2021-05-18T12:11:39.178" v="7" actId="404"/>
          <ac:spMkLst>
            <pc:docMk/>
            <pc:sldMk cId="3512323274" sldId="270"/>
            <ac:spMk id="6" creationId="{9D84F648-C690-460D-A45C-223C99E7AF32}"/>
          </ac:spMkLst>
        </pc:spChg>
      </pc:sldChg>
      <pc:sldChg chg="modSp mod">
        <pc:chgData name="Henri Holli" userId="22d3d4bf-0ad1-4eef-bb42-a98728ee4f22" providerId="ADAL" clId="{71790942-B5FB-48D8-B678-94A57CEFF7C4}" dt="2021-05-18T12:14:03.191" v="10" actId="14100"/>
        <pc:sldMkLst>
          <pc:docMk/>
          <pc:sldMk cId="1469668417" sldId="271"/>
        </pc:sldMkLst>
        <pc:spChg chg="mod">
          <ac:chgData name="Henri Holli" userId="22d3d4bf-0ad1-4eef-bb42-a98728ee4f22" providerId="ADAL" clId="{71790942-B5FB-48D8-B678-94A57CEFF7C4}" dt="2021-05-18T12:14:03.191" v="10" actId="14100"/>
          <ac:spMkLst>
            <pc:docMk/>
            <pc:sldMk cId="1469668417" sldId="271"/>
            <ac:spMk id="5" creationId="{6F0EA0FB-BCC8-45EB-AFD6-9A950D940B4D}"/>
          </ac:spMkLst>
        </pc:spChg>
      </pc:sldChg>
      <pc:sldChg chg="modSp mod">
        <pc:chgData name="Henri Holli" userId="22d3d4bf-0ad1-4eef-bb42-a98728ee4f22" providerId="ADAL" clId="{71790942-B5FB-48D8-B678-94A57CEFF7C4}" dt="2021-05-18T12:13:58.476" v="9" actId="14100"/>
        <pc:sldMkLst>
          <pc:docMk/>
          <pc:sldMk cId="2219335979" sldId="272"/>
        </pc:sldMkLst>
        <pc:spChg chg="mod">
          <ac:chgData name="Henri Holli" userId="22d3d4bf-0ad1-4eef-bb42-a98728ee4f22" providerId="ADAL" clId="{71790942-B5FB-48D8-B678-94A57CEFF7C4}" dt="2021-05-18T12:13:58.476" v="9" actId="14100"/>
          <ac:spMkLst>
            <pc:docMk/>
            <pc:sldMk cId="2219335979" sldId="272"/>
            <ac:spMk id="7" creationId="{24D81189-5379-4411-9BB2-5DB12A007508}"/>
          </ac:spMkLst>
        </pc:spChg>
      </pc:sldChg>
      <pc:sldChg chg="modSp mod">
        <pc:chgData name="Henri Holli" userId="22d3d4bf-0ad1-4eef-bb42-a98728ee4f22" providerId="ADAL" clId="{71790942-B5FB-48D8-B678-94A57CEFF7C4}" dt="2021-05-18T12:13:53.853" v="8" actId="14100"/>
        <pc:sldMkLst>
          <pc:docMk/>
          <pc:sldMk cId="2526947783" sldId="273"/>
        </pc:sldMkLst>
        <pc:spChg chg="mod">
          <ac:chgData name="Henri Holli" userId="22d3d4bf-0ad1-4eef-bb42-a98728ee4f22" providerId="ADAL" clId="{71790942-B5FB-48D8-B678-94A57CEFF7C4}" dt="2021-05-18T12:13:53.853" v="8" actId="14100"/>
          <ac:spMkLst>
            <pc:docMk/>
            <pc:sldMk cId="2526947783" sldId="273"/>
            <ac:spMk id="7" creationId="{2BB947F3-F430-4312-B2E1-6E68279B559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5FCF5FC2-73D1-49E8-94A0-6F3D90EC5FE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Hind Regular"/>
                <a:ea typeface="ＭＳ Ｐゴシック" charset="-128"/>
                <a:cs typeface="ＭＳ Ｐゴシック" charset="-128"/>
              </a:defRPr>
            </a:lvl1pPr>
          </a:lstStyle>
          <a:p>
            <a:pPr>
              <a:defRPr/>
            </a:pPr>
            <a:endParaRPr lang="fi-FI"/>
          </a:p>
        </p:txBody>
      </p:sp>
      <p:sp>
        <p:nvSpPr>
          <p:cNvPr id="3" name="Päiväyksen paikkamerkki 2">
            <a:extLst>
              <a:ext uri="{FF2B5EF4-FFF2-40B4-BE49-F238E27FC236}">
                <a16:creationId xmlns:a16="http://schemas.microsoft.com/office/drawing/2014/main" id="{1F0386D1-53E6-4018-88C2-360EF12603CD}"/>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ind Regular" panose="02000000000000000000" pitchFamily="2" charset="0"/>
              </a:defRPr>
            </a:lvl1pPr>
          </a:lstStyle>
          <a:p>
            <a:pPr>
              <a:defRPr/>
            </a:pPr>
            <a:fld id="{8E0A0A46-E883-47D1-A814-CBA5879CA970}" type="datetime1">
              <a:rPr lang="fi-FI" altLang="fi-FI"/>
              <a:pPr>
                <a:defRPr/>
              </a:pPr>
              <a:t>18.5.2021</a:t>
            </a:fld>
            <a:endParaRPr lang="fi-FI" altLang="fi-FI"/>
          </a:p>
        </p:txBody>
      </p:sp>
      <p:sp>
        <p:nvSpPr>
          <p:cNvPr id="4" name="Alatunnisteen paikkamerkki 3">
            <a:extLst>
              <a:ext uri="{FF2B5EF4-FFF2-40B4-BE49-F238E27FC236}">
                <a16:creationId xmlns:a16="http://schemas.microsoft.com/office/drawing/2014/main" id="{19428511-C71A-4F95-9BBB-45F1BB91298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Hind Regular"/>
                <a:ea typeface="ＭＳ Ｐゴシック" charset="-128"/>
                <a:cs typeface="ＭＳ Ｐゴシック" charset="-128"/>
              </a:defRPr>
            </a:lvl1pPr>
          </a:lstStyle>
          <a:p>
            <a:pPr>
              <a:defRPr/>
            </a:pPr>
            <a:endParaRPr lang="fi-FI"/>
          </a:p>
        </p:txBody>
      </p:sp>
      <p:sp>
        <p:nvSpPr>
          <p:cNvPr id="5" name="Dian numeron paikkamerkki 4">
            <a:extLst>
              <a:ext uri="{FF2B5EF4-FFF2-40B4-BE49-F238E27FC236}">
                <a16:creationId xmlns:a16="http://schemas.microsoft.com/office/drawing/2014/main" id="{688D3F8A-22AB-415F-B226-F9F7BB69BDAC}"/>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Hind Regular" panose="02000000000000000000" pitchFamily="2" charset="0"/>
              </a:defRPr>
            </a:lvl1pPr>
          </a:lstStyle>
          <a:p>
            <a:pPr>
              <a:defRPr/>
            </a:pPr>
            <a:fld id="{6BA4B1B0-C67F-43FE-8FD6-CC71DB149B5E}" type="slidenum">
              <a:rPr lang="fi-FI" altLang="fi-FI"/>
              <a:pPr>
                <a:defRPr/>
              </a:pPr>
              <a:t>‹#›</a:t>
            </a:fld>
            <a:endParaRPr lang="fi-FI" altLang="fi-F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82A2EEBE-273C-4702-93CA-C386F6810F4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Hind Regular"/>
                <a:ea typeface="ＭＳ Ｐゴシック" charset="-128"/>
                <a:cs typeface="ＭＳ Ｐゴシック" charset="-128"/>
              </a:defRPr>
            </a:lvl1pPr>
          </a:lstStyle>
          <a:p>
            <a:pPr>
              <a:defRPr/>
            </a:pPr>
            <a:endParaRPr lang="fi-FI"/>
          </a:p>
        </p:txBody>
      </p:sp>
      <p:sp>
        <p:nvSpPr>
          <p:cNvPr id="3" name="Päiväyksen paikkamerkki 2">
            <a:extLst>
              <a:ext uri="{FF2B5EF4-FFF2-40B4-BE49-F238E27FC236}">
                <a16:creationId xmlns:a16="http://schemas.microsoft.com/office/drawing/2014/main" id="{98C98E87-437B-450C-81DA-523312675669}"/>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ind Regular" panose="02000000000000000000" pitchFamily="2" charset="0"/>
              </a:defRPr>
            </a:lvl1pPr>
          </a:lstStyle>
          <a:p>
            <a:pPr>
              <a:defRPr/>
            </a:pPr>
            <a:fld id="{C3E5CBAA-195C-4207-AE5A-3663F665CE43}" type="datetime1">
              <a:rPr lang="fi-FI" altLang="fi-FI"/>
              <a:pPr>
                <a:defRPr/>
              </a:pPr>
              <a:t>18.5.2021</a:t>
            </a:fld>
            <a:endParaRPr lang="fi-FI" altLang="fi-FI"/>
          </a:p>
        </p:txBody>
      </p:sp>
      <p:sp>
        <p:nvSpPr>
          <p:cNvPr id="4" name="Dian kuvan paikkamerkki 3">
            <a:extLst>
              <a:ext uri="{FF2B5EF4-FFF2-40B4-BE49-F238E27FC236}">
                <a16:creationId xmlns:a16="http://schemas.microsoft.com/office/drawing/2014/main" id="{D4D66BCE-E957-4549-B296-155006B2998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a:extLst>
              <a:ext uri="{FF2B5EF4-FFF2-40B4-BE49-F238E27FC236}">
                <a16:creationId xmlns:a16="http://schemas.microsoft.com/office/drawing/2014/main" id="{81A6F5C9-DEFF-41D7-85F6-AFE3B9F39660}"/>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i-FI" altLang="fi-FI" noProof="0"/>
              <a:t>Muokkaa tekstin perustyylejä osoittamalla</a:t>
            </a:r>
          </a:p>
          <a:p>
            <a:pPr lvl="1"/>
            <a:r>
              <a:rPr lang="fi-FI" altLang="fi-FI" noProof="0"/>
              <a:t>toinen taso</a:t>
            </a:r>
          </a:p>
          <a:p>
            <a:pPr lvl="2"/>
            <a:r>
              <a:rPr lang="fi-FI" altLang="fi-FI" noProof="0"/>
              <a:t>kolmas taso</a:t>
            </a:r>
          </a:p>
          <a:p>
            <a:pPr lvl="3"/>
            <a:r>
              <a:rPr lang="fi-FI" altLang="fi-FI" noProof="0"/>
              <a:t>neljäs taso</a:t>
            </a:r>
          </a:p>
          <a:p>
            <a:pPr lvl="4"/>
            <a:r>
              <a:rPr lang="fi-FI" altLang="fi-FI" noProof="0"/>
              <a:t>viides taso</a:t>
            </a:r>
          </a:p>
        </p:txBody>
      </p:sp>
      <p:sp>
        <p:nvSpPr>
          <p:cNvPr id="6" name="Alatunnisteen paikkamerkki 5">
            <a:extLst>
              <a:ext uri="{FF2B5EF4-FFF2-40B4-BE49-F238E27FC236}">
                <a16:creationId xmlns:a16="http://schemas.microsoft.com/office/drawing/2014/main" id="{F7EFBCF7-4DD7-4CFF-AC28-762FD5CF7F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Hind Regular"/>
                <a:ea typeface="ＭＳ Ｐゴシック" charset="-128"/>
                <a:cs typeface="ＭＳ Ｐゴシック" charset="-128"/>
              </a:defRPr>
            </a:lvl1pPr>
          </a:lstStyle>
          <a:p>
            <a:pPr>
              <a:defRPr/>
            </a:pPr>
            <a:endParaRPr lang="fi-FI"/>
          </a:p>
        </p:txBody>
      </p:sp>
      <p:sp>
        <p:nvSpPr>
          <p:cNvPr id="7" name="Dian numeron paikkamerkki 6">
            <a:extLst>
              <a:ext uri="{FF2B5EF4-FFF2-40B4-BE49-F238E27FC236}">
                <a16:creationId xmlns:a16="http://schemas.microsoft.com/office/drawing/2014/main" id="{0E83B2EA-90B6-4EB6-8878-5B0C103A08F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Hind Regular" panose="02000000000000000000" pitchFamily="2" charset="0"/>
              </a:defRPr>
            </a:lvl1pPr>
          </a:lstStyle>
          <a:p>
            <a:pPr>
              <a:defRPr/>
            </a:pPr>
            <a:fld id="{4CE35E81-F7EC-4CCB-9224-428F53E0F0BF}"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Otsikkodia">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13BFC546-F433-4834-A3D2-466DE5CDAA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896938"/>
            <a:ext cx="3560763"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Kuva 4">
            <a:extLst>
              <a:ext uri="{FF2B5EF4-FFF2-40B4-BE49-F238E27FC236}">
                <a16:creationId xmlns:a16="http://schemas.microsoft.com/office/drawing/2014/main" id="{C1B293EB-96E4-4965-9DBB-D893EAA3A49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90800" y="896938"/>
            <a:ext cx="3560763"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kstin paikkamerkki 5"/>
          <p:cNvSpPr>
            <a:spLocks noGrp="1"/>
          </p:cNvSpPr>
          <p:nvPr>
            <p:ph type="body" sz="quarter" idx="11"/>
          </p:nvPr>
        </p:nvSpPr>
        <p:spPr>
          <a:xfrm>
            <a:off x="2345267" y="4953000"/>
            <a:ext cx="3980392" cy="609600"/>
          </a:xfrm>
          <a:prstGeom prst="rect">
            <a:avLst/>
          </a:prstGeom>
        </p:spPr>
        <p:txBody>
          <a:bodyPr vert="horz" lIns="0" tIns="0" rIns="0" bIns="0">
            <a:normAutofit/>
          </a:bodyPr>
          <a:lstStyle>
            <a:lvl1pPr marL="0" indent="0" algn="ctr">
              <a:spcBef>
                <a:spcPts val="0"/>
              </a:spcBef>
              <a:buNone/>
              <a:defRPr sz="1400" b="0" i="0" baseline="0">
                <a:solidFill>
                  <a:schemeClr val="bg1"/>
                </a:solidFill>
                <a:latin typeface="Hind"/>
                <a:cs typeface="Hind"/>
              </a:defRPr>
            </a:lvl1pPr>
            <a:lvl2pPr>
              <a:defRPr sz="1800">
                <a:latin typeface="Trade Gothic LT Std"/>
                <a:cs typeface="Trade Gothic LT Std"/>
              </a:defRPr>
            </a:lvl2pPr>
            <a:lvl3pPr>
              <a:buFontTx/>
              <a:buNone/>
              <a:defRPr sz="1800">
                <a:latin typeface="Trade Gothic LT Std"/>
                <a:cs typeface="Trade Gothic LT Std"/>
              </a:defRPr>
            </a:lvl3pPr>
            <a:lvl4pPr>
              <a:defRPr sz="1800">
                <a:latin typeface="Trade Gothic LT Std"/>
                <a:cs typeface="Trade Gothic LT Std"/>
              </a:defRPr>
            </a:lvl4pPr>
            <a:lvl5pPr>
              <a:defRPr sz="1800">
                <a:latin typeface="Trade Gothic LT Std"/>
                <a:cs typeface="Trade Gothic LT Std"/>
              </a:defRPr>
            </a:lvl5pPr>
          </a:lstStyle>
          <a:p>
            <a:pPr lvl="0"/>
            <a:r>
              <a:rPr lang="fi-FI"/>
              <a:t>Muokkaa tekstin perustyylejä osoittamalla</a:t>
            </a:r>
          </a:p>
          <a:p>
            <a:pPr lvl="1"/>
            <a:r>
              <a:rPr lang="fi-FI"/>
              <a:t>toinen taso</a:t>
            </a:r>
          </a:p>
        </p:txBody>
      </p:sp>
      <p:sp>
        <p:nvSpPr>
          <p:cNvPr id="7" name="Tekstin paikkamerkki 5"/>
          <p:cNvSpPr>
            <a:spLocks noGrp="1"/>
          </p:cNvSpPr>
          <p:nvPr>
            <p:ph type="body" sz="quarter" idx="12"/>
          </p:nvPr>
        </p:nvSpPr>
        <p:spPr>
          <a:xfrm>
            <a:off x="2362200" y="4191000"/>
            <a:ext cx="3980392" cy="609600"/>
          </a:xfrm>
          <a:prstGeom prst="rect">
            <a:avLst/>
          </a:prstGeom>
        </p:spPr>
        <p:txBody>
          <a:bodyPr vert="horz" lIns="0" tIns="0" rIns="0" bIns="0">
            <a:normAutofit/>
          </a:bodyPr>
          <a:lstStyle>
            <a:lvl1pPr marL="0" indent="0" algn="ctr">
              <a:spcBef>
                <a:spcPts val="0"/>
              </a:spcBef>
              <a:buNone/>
              <a:defRPr sz="2400" b="1" i="0" baseline="0">
                <a:solidFill>
                  <a:schemeClr val="bg1"/>
                </a:solidFill>
                <a:latin typeface="Hind Semibold"/>
                <a:cs typeface="Hind Semibold"/>
              </a:defRPr>
            </a:lvl1pPr>
            <a:lvl2pPr>
              <a:defRPr sz="1800">
                <a:latin typeface="Trade Gothic LT Std"/>
                <a:cs typeface="Trade Gothic LT Std"/>
              </a:defRPr>
            </a:lvl2pPr>
            <a:lvl3pPr>
              <a:buFontTx/>
              <a:buNone/>
              <a:defRPr sz="1800">
                <a:latin typeface="Trade Gothic LT Std"/>
                <a:cs typeface="Trade Gothic LT Std"/>
              </a:defRPr>
            </a:lvl3pPr>
            <a:lvl4pPr>
              <a:defRPr sz="1800">
                <a:latin typeface="Trade Gothic LT Std"/>
                <a:cs typeface="Trade Gothic LT Std"/>
              </a:defRPr>
            </a:lvl4pPr>
            <a:lvl5pPr>
              <a:defRPr sz="1800">
                <a:latin typeface="Trade Gothic LT Std"/>
                <a:cs typeface="Trade Gothic LT Std"/>
              </a:defRPr>
            </a:lvl5pPr>
          </a:lstStyle>
          <a:p>
            <a:pPr lvl="0"/>
            <a:r>
              <a:rPr lang="fi-FI"/>
              <a:t>Muokkaa tekstin perustyylejä osoittamalla</a:t>
            </a:r>
          </a:p>
        </p:txBody>
      </p:sp>
    </p:spTree>
    <p:extLst>
      <p:ext uri="{BB962C8B-B14F-4D97-AF65-F5344CB8AC3E}">
        <p14:creationId xmlns:p14="http://schemas.microsoft.com/office/powerpoint/2010/main" val="393137029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Pelkkä teksti + puulogo">
    <p:spTree>
      <p:nvGrpSpPr>
        <p:cNvPr id="1" name=""/>
        <p:cNvGrpSpPr/>
        <p:nvPr/>
      </p:nvGrpSpPr>
      <p:grpSpPr>
        <a:xfrm>
          <a:off x="0" y="0"/>
          <a:ext cx="0" cy="0"/>
          <a:chOff x="0" y="0"/>
          <a:chExt cx="0" cy="0"/>
        </a:xfrm>
      </p:grpSpPr>
      <p:cxnSp>
        <p:nvCxnSpPr>
          <p:cNvPr id="4" name="Suora yhdysviiva 3">
            <a:extLst>
              <a:ext uri="{FF2B5EF4-FFF2-40B4-BE49-F238E27FC236}">
                <a16:creationId xmlns:a16="http://schemas.microsoft.com/office/drawing/2014/main" id="{EAD02AE4-D99A-4EC6-B85D-8CA6F453515C}"/>
              </a:ext>
            </a:extLst>
          </p:cNvPr>
          <p:cNvCxnSpPr/>
          <p:nvPr userDrawn="1"/>
        </p:nvCxnSpPr>
        <p:spPr>
          <a:xfrm>
            <a:off x="914400" y="844569"/>
            <a:ext cx="8229600" cy="1588"/>
          </a:xfrm>
          <a:prstGeom prst="line">
            <a:avLst/>
          </a:prstGeom>
          <a:ln w="76200" cap="flat" cmpd="sng" algn="ctr">
            <a:gradFill flip="none" rotWithShape="1">
              <a:gsLst>
                <a:gs pos="0">
                  <a:srgbClr val="008000"/>
                </a:gs>
                <a:gs pos="100000">
                  <a:srgbClr val="FFFFFF"/>
                </a:gs>
              </a:gsLst>
              <a:lin ang="0" scaled="1"/>
              <a:tileRect/>
            </a:gra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Kuva 4">
            <a:extLst>
              <a:ext uri="{FF2B5EF4-FFF2-40B4-BE49-F238E27FC236}">
                <a16:creationId xmlns:a16="http://schemas.microsoft.com/office/drawing/2014/main" id="{887E1E4D-D728-4A85-ADCC-CA830DFFEA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722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tsikko 1"/>
          <p:cNvSpPr>
            <a:spLocks noGrp="1"/>
          </p:cNvSpPr>
          <p:nvPr>
            <p:ph type="title"/>
          </p:nvPr>
        </p:nvSpPr>
        <p:spPr>
          <a:xfrm>
            <a:off x="914400" y="385250"/>
            <a:ext cx="6773862" cy="365125"/>
          </a:xfrm>
          <a:prstGeom prst="rect">
            <a:avLst/>
          </a:prstGeom>
        </p:spPr>
        <p:txBody>
          <a:bodyPr lIns="0" tIns="0" rIns="0" bIns="0"/>
          <a:lstStyle>
            <a:lvl1pPr algn="l">
              <a:defRPr sz="2200" b="1" i="0" baseline="0">
                <a:latin typeface="Hind Semibold"/>
                <a:cs typeface="Hind Semibold"/>
              </a:defRPr>
            </a:lvl1pPr>
          </a:lstStyle>
          <a:p>
            <a:r>
              <a:rPr lang="fi-FI"/>
              <a:t>Muokkaa perustyylejä osoitt.</a:t>
            </a:r>
          </a:p>
        </p:txBody>
      </p:sp>
      <p:sp>
        <p:nvSpPr>
          <p:cNvPr id="7" name="Tekstin paikkamerkki 17"/>
          <p:cNvSpPr>
            <a:spLocks noGrp="1"/>
          </p:cNvSpPr>
          <p:nvPr>
            <p:ph type="body" sz="quarter" idx="13"/>
          </p:nvPr>
        </p:nvSpPr>
        <p:spPr>
          <a:xfrm>
            <a:off x="885825" y="1149366"/>
            <a:ext cx="6783388" cy="4634952"/>
          </a:xfrm>
          <a:prstGeom prst="rect">
            <a:avLst/>
          </a:prstGeom>
        </p:spPr>
        <p:txBody>
          <a:bodyPr vert="horz" lIns="0" tIns="0" rIns="0" bIns="0"/>
          <a:lstStyle>
            <a:lvl1pPr marL="0" indent="0">
              <a:spcBef>
                <a:spcPts val="0"/>
              </a:spcBef>
              <a:buNone/>
              <a:defRPr sz="1400" baseline="0">
                <a:latin typeface="Hind Regular"/>
                <a:cs typeface="Hind Regular"/>
              </a:defRPr>
            </a:lvl1pPr>
            <a:lvl2pPr indent="-190500">
              <a:spcBef>
                <a:spcPts val="336"/>
              </a:spcBef>
              <a:buFont typeface="Arial"/>
              <a:buChar char="•"/>
              <a:defRPr sz="1400">
                <a:latin typeface="Hind Regular"/>
                <a:cs typeface="Hind Regular"/>
              </a:defRPr>
            </a:lvl2pPr>
            <a:lvl3pPr indent="-190500">
              <a:defRPr sz="1200">
                <a:latin typeface="Hind Regular"/>
                <a:cs typeface="Hind Regular"/>
              </a:defRPr>
            </a:lvl3pPr>
            <a:lvl4pPr marL="1600200" marR="0" indent="-190500" algn="l" defTabSz="457200" rtl="0" eaLnBrk="1" fontAlgn="base" latinLnBrk="0" hangingPunct="1">
              <a:lnSpc>
                <a:spcPct val="100000"/>
              </a:lnSpc>
              <a:spcBef>
                <a:spcPct val="20000"/>
              </a:spcBef>
              <a:spcAft>
                <a:spcPct val="0"/>
              </a:spcAft>
              <a:buClrTx/>
              <a:buSzTx/>
              <a:buFont typeface="Arial"/>
              <a:buChar char="•"/>
              <a:tabLst/>
              <a:defRPr sz="1200">
                <a:latin typeface="Hind Regular"/>
                <a:cs typeface="Hind Regular"/>
              </a:defRPr>
            </a:lvl4pPr>
            <a:lvl5pPr marL="2057400" marR="0" indent="-190500" algn="l" defTabSz="457200" rtl="0" eaLnBrk="1" fontAlgn="base" latinLnBrk="0" hangingPunct="1">
              <a:lnSpc>
                <a:spcPct val="100000"/>
              </a:lnSpc>
              <a:spcBef>
                <a:spcPct val="20000"/>
              </a:spcBef>
              <a:spcAft>
                <a:spcPct val="0"/>
              </a:spcAft>
              <a:buClrTx/>
              <a:buSzTx/>
              <a:buFont typeface="Arial"/>
              <a:buChar char="•"/>
              <a:tabLst/>
              <a:defRPr sz="1200">
                <a:latin typeface="Hind Regular"/>
                <a:cs typeface="Hind Regular"/>
              </a:defRPr>
            </a:lvl5pPr>
            <a:lvl6pPr marL="2514600" marR="0" indent="-190500" algn="l" defTabSz="457200" rtl="0" eaLnBrk="1" fontAlgn="base" latinLnBrk="0" hangingPunct="1">
              <a:lnSpc>
                <a:spcPct val="100000"/>
              </a:lnSpc>
              <a:spcBef>
                <a:spcPct val="20000"/>
              </a:spcBef>
              <a:spcAft>
                <a:spcPct val="0"/>
              </a:spcAft>
              <a:buClrTx/>
              <a:buSzTx/>
              <a:buFont typeface="Arial"/>
              <a:buChar char="•"/>
              <a:tabLst/>
              <a:defRPr sz="1200">
                <a:latin typeface="Hind Regular"/>
                <a:cs typeface="Hind Regular"/>
              </a:defRPr>
            </a:lvl6pPr>
            <a:lvl7pPr>
              <a:defRPr sz="1200">
                <a:latin typeface="Hind Regular"/>
                <a:cs typeface="Hind Regular"/>
              </a:defRPr>
            </a:lvl7pPr>
          </a:lstStyle>
          <a:p>
            <a:pPr lvl="0"/>
            <a:r>
              <a:rPr lang="fi-FI"/>
              <a:t>Muokkaa tekstin perustyylejä osoittamalla</a:t>
            </a:r>
          </a:p>
        </p:txBody>
      </p:sp>
    </p:spTree>
    <p:extLst>
      <p:ext uri="{BB962C8B-B14F-4D97-AF65-F5344CB8AC3E}">
        <p14:creationId xmlns:p14="http://schemas.microsoft.com/office/powerpoint/2010/main" val="265028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Pelkkä puulog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E9783E47-BC89-4B8B-8C48-525C97C0C1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81338" y="896938"/>
            <a:ext cx="2508250" cy="229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Kuva 4">
            <a:extLst>
              <a:ext uri="{FF2B5EF4-FFF2-40B4-BE49-F238E27FC236}">
                <a16:creationId xmlns:a16="http://schemas.microsoft.com/office/drawing/2014/main" id="{83DE1D91-044D-4FE6-B68C-95F5C9DAD12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081338" y="896938"/>
            <a:ext cx="2508250" cy="229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kstin paikkamerkki 5"/>
          <p:cNvSpPr>
            <a:spLocks noGrp="1"/>
          </p:cNvSpPr>
          <p:nvPr>
            <p:ph type="body" sz="quarter" idx="12"/>
          </p:nvPr>
        </p:nvSpPr>
        <p:spPr>
          <a:xfrm>
            <a:off x="2344208" y="3505200"/>
            <a:ext cx="3980392" cy="609600"/>
          </a:xfrm>
          <a:prstGeom prst="rect">
            <a:avLst/>
          </a:prstGeom>
        </p:spPr>
        <p:txBody>
          <a:bodyPr vert="horz" lIns="0" tIns="0" rIns="0" bIns="0">
            <a:normAutofit/>
          </a:bodyPr>
          <a:lstStyle>
            <a:lvl1pPr marL="0" indent="0" algn="ctr">
              <a:spcBef>
                <a:spcPts val="0"/>
              </a:spcBef>
              <a:buNone/>
              <a:defRPr sz="2400" b="1" i="0" baseline="0">
                <a:solidFill>
                  <a:schemeClr val="bg1"/>
                </a:solidFill>
                <a:latin typeface="Hind Semibold"/>
                <a:cs typeface="Hind Semibold"/>
              </a:defRPr>
            </a:lvl1pPr>
            <a:lvl2pPr>
              <a:defRPr sz="1800">
                <a:latin typeface="Trade Gothic LT Std"/>
                <a:cs typeface="Trade Gothic LT Std"/>
              </a:defRPr>
            </a:lvl2pPr>
            <a:lvl3pPr>
              <a:buFontTx/>
              <a:buNone/>
              <a:defRPr sz="1800">
                <a:latin typeface="Trade Gothic LT Std"/>
                <a:cs typeface="Trade Gothic LT Std"/>
              </a:defRPr>
            </a:lvl3pPr>
            <a:lvl4pPr>
              <a:defRPr sz="1800">
                <a:latin typeface="Trade Gothic LT Std"/>
                <a:cs typeface="Trade Gothic LT Std"/>
              </a:defRPr>
            </a:lvl4pPr>
            <a:lvl5pPr>
              <a:defRPr sz="1800">
                <a:latin typeface="Trade Gothic LT Std"/>
                <a:cs typeface="Trade Gothic LT Std"/>
              </a:defRPr>
            </a:lvl5pPr>
          </a:lstStyle>
          <a:p>
            <a:pPr lvl="0"/>
            <a:r>
              <a:rPr lang="fi-FI"/>
              <a:t>Muokkaa tekstin perustyylejä osoittamalla</a:t>
            </a:r>
          </a:p>
        </p:txBody>
      </p:sp>
    </p:spTree>
    <p:extLst>
      <p:ext uri="{BB962C8B-B14F-4D97-AF65-F5344CB8AC3E}">
        <p14:creationId xmlns:p14="http://schemas.microsoft.com/office/powerpoint/2010/main" val="3330049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Kuva 12">
            <a:extLst>
              <a:ext uri="{FF2B5EF4-FFF2-40B4-BE49-F238E27FC236}">
                <a16:creationId xmlns:a16="http://schemas.microsoft.com/office/drawing/2014/main" id="{F2B5B5A5-A8B3-4FA6-A1BB-7876E322970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5973763"/>
            <a:ext cx="9144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Kuva 12">
            <a:extLst>
              <a:ext uri="{FF2B5EF4-FFF2-40B4-BE49-F238E27FC236}">
                <a16:creationId xmlns:a16="http://schemas.microsoft.com/office/drawing/2014/main" id="{63C8E7F7-1A09-41FC-8F92-F84F4B54926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973763"/>
            <a:ext cx="9144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okefree.fi/paihteeton-pelikentt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1">
            <a:extLst>
              <a:ext uri="{FF2B5EF4-FFF2-40B4-BE49-F238E27FC236}">
                <a16:creationId xmlns:a16="http://schemas.microsoft.com/office/drawing/2014/main" id="{E174F6E5-1111-45BA-BA2B-E00928ADE7CB}"/>
              </a:ext>
            </a:extLst>
          </p:cNvPr>
          <p:cNvSpPr txBox="1">
            <a:spLocks/>
          </p:cNvSpPr>
          <p:nvPr/>
        </p:nvSpPr>
        <p:spPr bwMode="auto">
          <a:xfrm>
            <a:off x="2051720" y="3413337"/>
            <a:ext cx="4642023" cy="230425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spcBef>
                <a:spcPct val="0"/>
              </a:spcBef>
              <a:buFont typeface="Arial" panose="020B0604020202020204" pitchFamily="34" charset="0"/>
              <a:buNone/>
              <a:defRPr/>
            </a:pPr>
            <a:r>
              <a:rPr lang="fi-FI" altLang="fi-FI" sz="3600" b="1" dirty="0">
                <a:solidFill>
                  <a:prstClr val="white"/>
                </a:solidFill>
                <a:latin typeface="Hind SemiBold" panose="02000000000000000000" pitchFamily="50" charset="0"/>
                <a:ea typeface="ＭＳ Ｐゴシック" panose="020B0600070205080204" pitchFamily="34" charset="-128"/>
                <a:cs typeface="Hind SemiBold" panose="02000000000000000000" pitchFamily="50" charset="0"/>
              </a:rPr>
              <a:t>Päihteiden käytön ehkäiseminen ja siihen puuttuminen</a:t>
            </a:r>
            <a:endParaRPr lang="fi-FI" altLang="fi-FI" sz="3600" dirty="0">
              <a:solidFill>
                <a:prstClr val="white"/>
              </a:solidFill>
              <a:latin typeface="Hind SemiBold" panose="02000000000000000000" pitchFamily="50" charset="0"/>
              <a:ea typeface="ＭＳ Ｐゴシック" panose="020B0600070205080204" pitchFamily="34" charset="-128"/>
              <a:cs typeface="Hind SemiBold" panose="02000000000000000000" pitchFamily="50" charset="0"/>
            </a:endParaRPr>
          </a:p>
          <a:p>
            <a:pPr marL="0" indent="0" algn="ctr" eaLnBrk="1" hangingPunct="1">
              <a:spcBef>
                <a:spcPct val="0"/>
              </a:spcBef>
              <a:buFont typeface="Arial" panose="020B0604020202020204" pitchFamily="34" charset="0"/>
              <a:buNone/>
              <a:defRPr/>
            </a:pPr>
            <a:endParaRPr lang="fi-FI" altLang="fi-FI" sz="1400" dirty="0">
              <a:solidFill>
                <a:prstClr val="white"/>
              </a:solidFill>
              <a:latin typeface="Hind" charset="0"/>
              <a:ea typeface="ＭＳ Ｐゴシック" panose="020B0600070205080204" pitchFamily="34" charset="-128"/>
            </a:endParaRPr>
          </a:p>
          <a:p>
            <a:pPr marL="0" indent="0" algn="ctr" eaLnBrk="1" hangingPunct="1">
              <a:spcBef>
                <a:spcPct val="0"/>
              </a:spcBef>
              <a:buFont typeface="Arial" panose="020B0604020202020204" pitchFamily="34" charset="0"/>
              <a:buNone/>
              <a:defRPr/>
            </a:pPr>
            <a:r>
              <a:rPr lang="fi-FI" altLang="fi-FI" sz="2400" b="1" dirty="0">
                <a:solidFill>
                  <a:srgbClr val="FDCA0D"/>
                </a:solidFill>
                <a:latin typeface="Hind SemiBold" panose="02000000000000000000" pitchFamily="50" charset="0"/>
                <a:ea typeface="ＭＳ Ｐゴシック" panose="020B0600070205080204" pitchFamily="34" charset="-128"/>
                <a:cs typeface="Hind SemiBold" panose="02000000000000000000" pitchFamily="50" charset="0"/>
              </a:rPr>
              <a:t>ILVES RY</a:t>
            </a:r>
            <a:endParaRPr lang="fi-FI" altLang="fi-FI" sz="2400" dirty="0">
              <a:solidFill>
                <a:prstClr val="white"/>
              </a:solidFill>
              <a:latin typeface="Hind SemiBold" panose="02000000000000000000" pitchFamily="50" charset="0"/>
              <a:ea typeface="ＭＳ Ｐゴシック" panose="020B0600070205080204" pitchFamily="34" charset="-128"/>
              <a:cs typeface="Hind SemiBold" panose="02000000000000000000" pitchFamily="50" charset="0"/>
            </a:endParaRPr>
          </a:p>
          <a:p>
            <a:pPr algn="ctr" eaLnBrk="1" hangingPunct="1">
              <a:spcBef>
                <a:spcPct val="0"/>
              </a:spcBef>
              <a:buFont typeface="Arial" panose="020B0604020202020204" pitchFamily="34" charset="0"/>
              <a:buNone/>
              <a:defRPr/>
            </a:pPr>
            <a:endParaRPr lang="fi-FI" altLang="fi-FI" sz="2400" b="1" dirty="0">
              <a:solidFill>
                <a:schemeClr val="bg1"/>
              </a:solidFill>
              <a:latin typeface="Hind Semibold" panose="02000000000000000000" pitchFamily="2" charset="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885825" y="1149350"/>
            <a:ext cx="7358584"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fi-FI" dirty="0">
                <a:cs typeface="Hind SemiBold" panose="02000000000000000000" pitchFamily="50" charset="0"/>
              </a:rPr>
              <a:t>Huumeet ja lääkkeiden väärinkäyttö</a:t>
            </a:r>
          </a:p>
          <a:p>
            <a:pPr marL="0" indent="0">
              <a:buNone/>
            </a:pPr>
            <a:endParaRPr lang="fi-FI" dirty="0">
              <a:cs typeface="Hind SemiBold" panose="02000000000000000000" pitchFamily="50" charset="0"/>
            </a:endParaRPr>
          </a:p>
          <a:p>
            <a:pPr marL="1143000" indent="-1143000">
              <a:buFont typeface="Arial" panose="020B0604020202020204" pitchFamily="34" charset="0"/>
              <a:buChar char="•"/>
            </a:pPr>
            <a:r>
              <a:rPr lang="fi-FI" dirty="0">
                <a:cs typeface="Hind SemiBold" panose="02000000000000000000" pitchFamily="50" charset="0"/>
              </a:rPr>
              <a:t>Tupakka- ja alkoholituotteiden osalta huumausaineet eroavat siinä, että käyttäjän näkökulmasta niiden kauppa, käsittely, hallussapito ja käyttö ovat huumausainelain (30.5.2008/373, 5§) mukaan laitonta. Tämän seurauksena huumausaineiden käyttöä pyritään salaamaan enemmän kuin esimerkiksi alkoholin tai tupakan käyttöä. </a:t>
            </a:r>
          </a:p>
          <a:p>
            <a:pPr marL="1143000" indent="-1143000">
              <a:buFont typeface="Arial" panose="020B0604020202020204" pitchFamily="34" charset="0"/>
              <a:buChar char="•"/>
            </a:pPr>
            <a:r>
              <a:rPr lang="fi-FI" dirty="0">
                <a:cs typeface="Hind SemiBold" panose="02000000000000000000" pitchFamily="50" charset="0"/>
              </a:rPr>
              <a:t>Myös tiettyjen lääkkeiden väärinkäyttö voi tuottaa poikkeuksellista käyttäytymistä. </a:t>
            </a:r>
          </a:p>
          <a:p>
            <a:pPr marL="1143000" indent="-1143000">
              <a:buFont typeface="Arial" panose="020B0604020202020204" pitchFamily="34" charset="0"/>
              <a:buChar char="•"/>
            </a:pPr>
            <a:r>
              <a:rPr lang="fi-FI" dirty="0">
                <a:cs typeface="Hind SemiBold" panose="02000000000000000000" pitchFamily="50" charset="0"/>
              </a:rPr>
              <a:t>Mikäli lapsi tai nuori käyttäytyy hyvin poikkeuksellisesti ilman näkyvää syytä seuran tapahtumassa on hyvä yrittää selvittää lapselta tai nuorelta taustaa poikkeavalle käytökselle. Kyse voi olla myös jostain muusta asiasta kuin päihteidenkäytöstä (esimerkiksi kriisitilanne) ja asiasta on hyvä keskustella. </a:t>
            </a:r>
          </a:p>
          <a:p>
            <a:pPr marL="1143000" lvl="0" indent="-1143000">
              <a:buFont typeface="Arial" panose="020B0604020202020204" pitchFamily="34" charset="0"/>
              <a:buChar char="•"/>
            </a:pPr>
            <a:r>
              <a:rPr lang="fi-FI" dirty="0">
                <a:solidFill>
                  <a:prstClr val="black"/>
                </a:solidFill>
                <a:cs typeface="Hind SemiBold" panose="02000000000000000000" pitchFamily="50" charset="0"/>
              </a:rPr>
              <a:t>Seurassa toimivien aikuisten (valmentajat ja muut toimihenkilöt) velvollisuus on puuttua nuoren päihteidenkäyttöön, jos sellainen asia/epäily tulee ilmi. Puuttumisessa keskeistä on keskusteleminen sekä tarvittaessa ohjaus tuen piiriin. Mikäli pelaaja käyttää huumaavia aineita seuran tapahtumassa, on seuralla mahdollisuus harkinnan mukaan määrätä pelaajalle sanktioita (harjoittelukielto, pelikielto, kirjallinen varoitus, seurasta erottaminen).</a:t>
            </a: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
        <p:nvSpPr>
          <p:cNvPr id="5" name="Otsikko 1">
            <a:extLst>
              <a:ext uri="{FF2B5EF4-FFF2-40B4-BE49-F238E27FC236}">
                <a16:creationId xmlns:a16="http://schemas.microsoft.com/office/drawing/2014/main" id="{6F0EA0FB-BCC8-45EB-AFD6-9A950D940B4D}"/>
              </a:ext>
            </a:extLst>
          </p:cNvPr>
          <p:cNvSpPr>
            <a:spLocks noGrp="1"/>
          </p:cNvSpPr>
          <p:nvPr>
            <p:ph type="title"/>
          </p:nvPr>
        </p:nvSpPr>
        <p:spPr bwMode="auto">
          <a:xfrm>
            <a:off x="885824" y="385763"/>
            <a:ext cx="779063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000" b="1" dirty="0">
                <a:solidFill>
                  <a:srgbClr val="0A7C34"/>
                </a:solidFill>
              </a:rPr>
              <a:t>PÄIHTEIDEN KÄYTTÖÖN PUUTTUMINEN (ALAIKÄISET PELAAJAT)  </a:t>
            </a:r>
            <a:endParaRPr lang="fi-FI" altLang="fi-FI" sz="2000" dirty="0">
              <a:latin typeface="Hind Semibold" pitchFamily="2" charset="0"/>
              <a:ea typeface="ＭＳ Ｐゴシック" panose="020B0600070205080204" pitchFamily="34" charset="-128"/>
              <a:cs typeface="Hind Semibold" pitchFamily="2" charset="0"/>
            </a:endParaRPr>
          </a:p>
        </p:txBody>
      </p:sp>
    </p:spTree>
    <p:extLst>
      <p:ext uri="{BB962C8B-B14F-4D97-AF65-F5344CB8AC3E}">
        <p14:creationId xmlns:p14="http://schemas.microsoft.com/office/powerpoint/2010/main" val="146966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C57E2749-EDEB-4E71-96FB-8B6D9F60BD3A}"/>
              </a:ext>
            </a:extLst>
          </p:cNvPr>
          <p:cNvSpPr>
            <a:spLocks noGrp="1"/>
          </p:cNvSpPr>
          <p:nvPr>
            <p:ph type="body" sz="quarter" idx="13"/>
          </p:nvPr>
        </p:nvSpPr>
        <p:spPr bwMode="auto">
          <a:xfrm>
            <a:off x="885825" y="1149350"/>
            <a:ext cx="6783388"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i-FI" dirty="0">
              <a:cs typeface="Hind SemiBold" panose="02000000000000000000" pitchFamily="50" charset="0"/>
            </a:endParaRPr>
          </a:p>
          <a:p>
            <a:pPr marL="857250" indent="-857250">
              <a:buFont typeface="Arial" panose="020B0604020202020204" pitchFamily="34" charset="0"/>
              <a:buChar char="•"/>
            </a:pPr>
            <a:r>
              <a:rPr lang="fi-FI" dirty="0">
                <a:cs typeface="Hind SemiBold" panose="02000000000000000000" pitchFamily="50" charset="0"/>
              </a:rPr>
              <a:t>Tupakkatuotteiden ja alkoholin käyttö seuratoiminnan ulkopuolella ei ole rangaistava teko, mutta pelaajaa tulee tukea ja kannustaa päihteettömään elämään keskustelujen avulla. </a:t>
            </a:r>
          </a:p>
          <a:p>
            <a:pPr marL="857250" indent="-857250">
              <a:buFont typeface="Arial" panose="020B0604020202020204" pitchFamily="34" charset="0"/>
              <a:buChar char="•"/>
            </a:pPr>
            <a:endParaRPr lang="fi-FI" dirty="0">
              <a:cs typeface="Hind SemiBold" panose="02000000000000000000" pitchFamily="50" charset="0"/>
            </a:endParaRPr>
          </a:p>
          <a:p>
            <a:pPr marL="857250" indent="-857250">
              <a:buFont typeface="Arial" panose="020B0604020202020204" pitchFamily="34" charset="0"/>
              <a:buChar char="•"/>
            </a:pPr>
            <a:r>
              <a:rPr lang="fi-FI" dirty="0">
                <a:cs typeface="Hind SemiBold" panose="02000000000000000000" pitchFamily="50" charset="0"/>
              </a:rPr>
              <a:t>Jos seuraan tulee tieto täysi-ikäisen pelaajan huumausaineiden käytöstä, seuran toimihenkilöt voivat saada konsultaatioapua poliisin valtakunnallisesta neuvontapalvelusta (0295 419 800 arkisin klo 8-16.15). </a:t>
            </a:r>
          </a:p>
          <a:p>
            <a:pPr marL="857250" indent="-857250">
              <a:buFont typeface="Arial" panose="020B0604020202020204" pitchFamily="34" charset="0"/>
              <a:buChar char="•"/>
            </a:pPr>
            <a:endParaRPr lang="fi-FI" dirty="0">
              <a:cs typeface="Hind SemiBold" panose="02000000000000000000" pitchFamily="50" charset="0"/>
              <a:sym typeface="Wingdings" panose="05000000000000000000" pitchFamily="2" charset="2"/>
            </a:endParaRPr>
          </a:p>
          <a:p>
            <a:pPr marL="857250" indent="-857250">
              <a:buFont typeface="Arial" panose="020B0604020202020204" pitchFamily="34" charset="0"/>
              <a:buChar char="•"/>
            </a:pPr>
            <a:endParaRPr lang="fi-FI" dirty="0">
              <a:cs typeface="Hind SemiBold" panose="02000000000000000000" pitchFamily="50" charset="0"/>
              <a:sym typeface="Wingdings" panose="05000000000000000000" pitchFamily="2" charset="2"/>
            </a:endParaRPr>
          </a:p>
          <a:p>
            <a:pPr marL="857250" indent="-857250">
              <a:buFont typeface="Arial" panose="020B0604020202020204" pitchFamily="34" charset="0"/>
              <a:buChar char="•"/>
            </a:pPr>
            <a:r>
              <a:rPr lang="fi-FI" dirty="0">
                <a:cs typeface="Hind SemiBold" panose="02000000000000000000" pitchFamily="50" charset="0"/>
                <a:sym typeface="Wingdings" panose="05000000000000000000" pitchFamily="2" charset="2"/>
              </a:rPr>
              <a:t>Mikäli selviää, että pelaaja on käyttänyt alkoholia tai huumausaineita seuran tapahtumassa, toimitaan pelaajasopimuksen mukaisesti (jos sellainen on tehty). Lievissä tapauksissa (ei merkittävää haittaa seuralle tai muille osallisille) käsittely tapahtuu oman lajijaoston sisällä. Vakavissa tapauksissa (merkittävä haitta seuralle tai muille osallisille) seurajohto osallistuu tapauksen käsittelyyn.</a:t>
            </a: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
        <p:nvSpPr>
          <p:cNvPr id="6" name="Otsikko 1">
            <a:extLst>
              <a:ext uri="{FF2B5EF4-FFF2-40B4-BE49-F238E27FC236}">
                <a16:creationId xmlns:a16="http://schemas.microsoft.com/office/drawing/2014/main" id="{9D84F648-C690-460D-A45C-223C99E7AF32}"/>
              </a:ext>
            </a:extLst>
          </p:cNvPr>
          <p:cNvSpPr>
            <a:spLocks noGrp="1"/>
          </p:cNvSpPr>
          <p:nvPr>
            <p:ph type="title"/>
          </p:nvPr>
        </p:nvSpPr>
        <p:spPr bwMode="auto">
          <a:xfrm>
            <a:off x="914400" y="385763"/>
            <a:ext cx="754603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000" b="1" dirty="0">
                <a:solidFill>
                  <a:srgbClr val="0A7C34"/>
                </a:solidFill>
              </a:rPr>
              <a:t>KAIKKI PÄIHTEET JA HUUMEET – TÄYSI-IKÄISET PELAAJAT </a:t>
            </a:r>
            <a:endParaRPr lang="fi-FI" altLang="fi-FI" sz="2000" dirty="0">
              <a:latin typeface="Hind Semibold" pitchFamily="2" charset="0"/>
              <a:ea typeface="ＭＳ Ｐゴシック" panose="020B0600070205080204" pitchFamily="34" charset="-128"/>
              <a:cs typeface="Hind Semibold" pitchFamily="2" charset="0"/>
            </a:endParaRPr>
          </a:p>
        </p:txBody>
      </p:sp>
    </p:spTree>
    <p:extLst>
      <p:ext uri="{BB962C8B-B14F-4D97-AF65-F5344CB8AC3E}">
        <p14:creationId xmlns:p14="http://schemas.microsoft.com/office/powerpoint/2010/main" val="351232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a:extLst>
              <a:ext uri="{FF2B5EF4-FFF2-40B4-BE49-F238E27FC236}">
                <a16:creationId xmlns:a16="http://schemas.microsoft.com/office/drawing/2014/main" id="{F5EE4C78-1C27-4535-8756-462B7F96CAEA}"/>
              </a:ext>
            </a:extLst>
          </p:cNvPr>
          <p:cNvSpPr>
            <a:spLocks noGrp="1"/>
          </p:cNvSpPr>
          <p:nvPr>
            <p:ph type="title"/>
          </p:nvPr>
        </p:nvSpPr>
        <p:spPr bwMode="auto">
          <a:xfrm>
            <a:off x="914400" y="385763"/>
            <a:ext cx="67738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400" dirty="0">
                <a:solidFill>
                  <a:srgbClr val="0A7C34"/>
                </a:solidFill>
              </a:rPr>
              <a:t>EHKÄISEVÄ PÄIHDETYÖ URHEILUSEURASSA</a:t>
            </a:r>
            <a:endParaRPr lang="fi-FI" altLang="fi-FI" dirty="0">
              <a:latin typeface="Hind Semibold" pitchFamily="2" charset="0"/>
              <a:ea typeface="ＭＳ Ｐゴシック" panose="020B0600070205080204" pitchFamily="34" charset="-128"/>
              <a:cs typeface="Hind Semibold" pitchFamily="2" charset="0"/>
            </a:endParaRPr>
          </a:p>
        </p:txBody>
      </p:sp>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323528" y="1149350"/>
            <a:ext cx="8640960"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buFont typeface="Arial" panose="020B0604020202020204" pitchFamily="34" charset="0"/>
              <a:buChar char="•"/>
            </a:pPr>
            <a:r>
              <a:rPr lang="fi-FI" sz="1400" dirty="0"/>
              <a:t>Vaikuttava ehkäisevä päihdetyö on verkostomaista, riittävän laaja-alaista ja pitkäkestoista. Yleisesti vaikuttavaksi on todettu sellainen ehkäisevä päihdetyö, joka pyrkii lisäämään päihdehaitoilta suojaavia tekijöitä ja poistamaan riskitekijöitä. Ehkäisevä päihdetyö ei ole erillinen projekti. Osallisuuden ja onnistumisen kokemukset, turvallinen kasvuympäristö sekä vastuullisesti päihteiden käyttöön suhtautuva yhteisö suojaavat lasta ja nuorta päihteiden käytöltä. Urheiluseurassa lapsi ja nuori voi saada näitä suojaavia kokemuksia.</a:t>
            </a:r>
          </a:p>
          <a:p>
            <a:pPr marL="285750" indent="-285750">
              <a:buFont typeface="Arial" panose="020B0604020202020204" pitchFamily="34" charset="0"/>
              <a:buChar char="•"/>
            </a:pPr>
            <a:endParaRPr lang="fi-FI" sz="1400" dirty="0"/>
          </a:p>
          <a:p>
            <a:pPr marL="285750" indent="-285750">
              <a:buFont typeface="Arial" panose="020B0604020202020204" pitchFamily="34" charset="0"/>
              <a:buChar char="•"/>
            </a:pPr>
            <a:r>
              <a:rPr lang="fi-FI" sz="1400" dirty="0"/>
              <a:t>Nuorten päihteiden käyttöön vaikuttavia suojaavia tekijöitä ovat turvallinen ja huolehtiva perhe ja kasvuympäristö, harrastukset sekä hyvät sosiaaliset taidot ja verkostot. Näihin kaikkiin on mahdollisuus vaikuttaa seuratoiminnassa.  Suojaavia tekijöitä ovat myös  mahdollisuus vaikuttaa omaan tulevaisuuteen, hyvä itsetunto sekä myönteinen minäkuva ja sopeutumiskyky muuttuvissa tilanteissa. Kaikkia näitä harjoitellaan seuratoiminnassa. Suojaavien tekijöiden joukossa on myös tiedon saaminen päihteiden käytön haitallisuudesta. Seurassa on tärkeää antaa pelaajille tämän kaltaista tietoa esimerkiksi ravitsemus- ja elämäntapaohjauksen yhteydessä. </a:t>
            </a:r>
          </a:p>
          <a:p>
            <a:pPr marL="285750" indent="-285750">
              <a:buFont typeface="Arial" panose="020B0604020202020204" pitchFamily="34" charset="0"/>
              <a:buChar char="•"/>
            </a:pPr>
            <a:endParaRPr lang="fi-FI" sz="1400" dirty="0"/>
          </a:p>
          <a:p>
            <a:pPr marL="285750" indent="-285750">
              <a:buFont typeface="Arial" panose="020B0604020202020204" pitchFamily="34" charset="0"/>
              <a:buChar char="•"/>
            </a:pPr>
            <a:r>
              <a:rPr lang="fi-FI" sz="1400" dirty="0"/>
              <a:t>Seuran menettelytavat päihdeasioissa on hyvä tiedottaa etukäteen, koska tämä ennaltaehkäisee päihteidenkäyttöä harrastustoiminnassa, mutta myös helpottaa asian käsittelyä mahdollisissa yksittäistapauksissa. Päihteiden käyttö on nuorten keskuudessa yleistä. Tarkempia tilastotietoja löytyy Päihdetilastollisesta vuosikirjasta (linkki liitteessä).</a:t>
            </a:r>
          </a:p>
          <a:p>
            <a:pPr marL="285750" indent="-285750">
              <a:buFont typeface="Arial" panose="020B0604020202020204" pitchFamily="34" charset="0"/>
              <a:buChar char="•"/>
            </a:pPr>
            <a:endParaRPr lang="fi-FI" sz="1400" dirty="0"/>
          </a:p>
          <a:p>
            <a:pPr marL="285750" indent="-285750">
              <a:buFont typeface="Arial" panose="020B0604020202020204" pitchFamily="34" charset="0"/>
              <a:buChar char="•"/>
            </a:pPr>
            <a:r>
              <a:rPr lang="fi-FI" sz="1400" dirty="0"/>
              <a:t>Päihteidenkäyttöön voi liittyä käyttäjän syyllisyyden ja häpeän tunteita. Asiasta on hyvä puhua avoimesti ja rehellisesti seuratoiminnassa, koska tämä vahvistaa luottamusta seuran ja lapsen / nuoren / perheen välillä sekä vähentää virhetulkintojen määrää.</a:t>
            </a:r>
          </a:p>
          <a:p>
            <a:pPr marL="285750" indent="-285750">
              <a:buFont typeface="Arial" panose="020B0604020202020204" pitchFamily="34" charset="0"/>
              <a:buChar char="•"/>
            </a:pPr>
            <a:endParaRPr lang="fi-FI" sz="1400" dirty="0"/>
          </a:p>
          <a:p>
            <a:pPr marL="285750" indent="-285750">
              <a:buFont typeface="Arial" panose="020B0604020202020204" pitchFamily="34" charset="0"/>
              <a:buChar char="•"/>
            </a:pPr>
            <a:r>
              <a:rPr lang="fi-FI" sz="1400" dirty="0"/>
              <a:t>Mikäli yksittäistapauksissa muille kuin asianosaisille lapsille, nuorille tai heidän huoltajilleen herää kysymyksiä niin yksityisyydensuojaa tulee noudattaa asiasta keskusteltaessa ja kertoa, että toimitaan toimintaohjeen mukaisesti.</a:t>
            </a: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Tree>
    <p:extLst>
      <p:ext uri="{BB962C8B-B14F-4D97-AF65-F5344CB8AC3E}">
        <p14:creationId xmlns:p14="http://schemas.microsoft.com/office/powerpoint/2010/main" val="324407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885825" y="1149350"/>
            <a:ext cx="6783388"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buFont typeface="Arial" panose="020B0604020202020204" pitchFamily="34" charset="0"/>
              <a:buChar char="•"/>
            </a:pPr>
            <a:endParaRPr lang="fi-FI" sz="1400" i="1" dirty="0">
              <a:latin typeface="Hind SemiBold" panose="02000000000000000000" pitchFamily="50" charset="0"/>
              <a:cs typeface="Hind SemiBold" panose="02000000000000000000" pitchFamily="50" charset="0"/>
            </a:endParaRPr>
          </a:p>
          <a:p>
            <a:pPr marL="285750" indent="-285750">
              <a:buFont typeface="Arial" panose="020B0604020202020204" pitchFamily="34" charset="0"/>
              <a:buChar char="•"/>
            </a:pPr>
            <a:r>
              <a:rPr lang="fi-FI" sz="1400" i="1" dirty="0">
                <a:cs typeface="Hind SemiBold" panose="02000000000000000000" pitchFamily="50" charset="0"/>
              </a:rPr>
              <a:t>Päihteetön Pelikenttä </a:t>
            </a:r>
            <a:r>
              <a:rPr lang="fi-FI" sz="1400" dirty="0">
                <a:cs typeface="Hind SemiBold" panose="02000000000000000000" pitchFamily="50" charset="0"/>
              </a:rPr>
              <a:t>–verkosto (A-klinikkasäätiö, Ehkäisevä päihdetyö EHYT ry, Music </a:t>
            </a:r>
            <a:r>
              <a:rPr lang="fi-FI" sz="1400" dirty="0" err="1">
                <a:cs typeface="Hind SemiBold" panose="02000000000000000000" pitchFamily="50" charset="0"/>
              </a:rPr>
              <a:t>Against</a:t>
            </a:r>
            <a:r>
              <a:rPr lang="fi-FI" sz="1400" dirty="0">
                <a:cs typeface="Hind SemiBold" panose="02000000000000000000" pitchFamily="50" charset="0"/>
              </a:rPr>
              <a:t> </a:t>
            </a:r>
            <a:r>
              <a:rPr lang="fi-FI" sz="1400" dirty="0" err="1">
                <a:cs typeface="Hind SemiBold" panose="02000000000000000000" pitchFamily="50" charset="0"/>
              </a:rPr>
              <a:t>Drugs</a:t>
            </a:r>
            <a:r>
              <a:rPr lang="fi-FI" sz="1400" dirty="0">
                <a:cs typeface="Hind SemiBold" panose="02000000000000000000" pitchFamily="50" charset="0"/>
              </a:rPr>
              <a:t> ry, Raittiuden Ystävät ry, Suomen Olympiakomitea, Syöpäjärjestöt ja Terveyden ja hyvinvoinnin laitos) ovat yhdessä laatineet esitteen </a:t>
            </a:r>
            <a:r>
              <a:rPr lang="fi-FI" sz="1400" i="1" dirty="0">
                <a:cs typeface="Hind SemiBold" panose="02000000000000000000" pitchFamily="50" charset="0"/>
              </a:rPr>
              <a:t>Päihteetön pelikenttä</a:t>
            </a:r>
            <a:r>
              <a:rPr lang="fi-FI" sz="1400" dirty="0">
                <a:cs typeface="Hind SemiBold" panose="02000000000000000000" pitchFamily="50" charset="0"/>
              </a:rPr>
              <a:t>. </a:t>
            </a:r>
          </a:p>
          <a:p>
            <a:pPr marL="285750" indent="-285750">
              <a:buFont typeface="Arial" panose="020B0604020202020204" pitchFamily="34" charset="0"/>
              <a:buChar char="•"/>
            </a:pPr>
            <a:endParaRPr lang="fi-FI" sz="1400" dirty="0">
              <a:cs typeface="Hind SemiBold" panose="02000000000000000000" pitchFamily="50" charset="0"/>
            </a:endParaRPr>
          </a:p>
          <a:p>
            <a:pPr marL="285750" indent="-285750">
              <a:buFont typeface="Arial" panose="020B0604020202020204" pitchFamily="34" charset="0"/>
              <a:buChar char="•"/>
            </a:pPr>
            <a:r>
              <a:rPr lang="fi-FI" sz="1400" dirty="0">
                <a:cs typeface="Hind SemiBold" panose="02000000000000000000" pitchFamily="50" charset="0"/>
              </a:rPr>
              <a:t>Linkki sivuille: </a:t>
            </a:r>
            <a:r>
              <a:rPr lang="fi-FI" sz="1400" dirty="0">
                <a:solidFill>
                  <a:srgbClr val="0A7C34"/>
                </a:solidFill>
                <a:cs typeface="Hind SemiBold" panose="02000000000000000000" pitchFamily="50" charset="0"/>
                <a:hlinkClick r:id="rId2">
                  <a:extLst>
                    <a:ext uri="{A12FA001-AC4F-418D-AE19-62706E023703}">
                      <ahyp:hlinkClr xmlns:ahyp="http://schemas.microsoft.com/office/drawing/2018/hyperlinkcolor" val="tx"/>
                    </a:ext>
                  </a:extLst>
                </a:hlinkClick>
              </a:rPr>
              <a:t>http://smokefree.fi/paihteeton-pelikentta/</a:t>
            </a:r>
            <a:endParaRPr lang="fi-FI" sz="1400" dirty="0">
              <a:solidFill>
                <a:srgbClr val="0A7C34"/>
              </a:solidFill>
              <a:cs typeface="Hind SemiBold" panose="02000000000000000000" pitchFamily="50"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
        <p:nvSpPr>
          <p:cNvPr id="5" name="Otsikko 1">
            <a:extLst>
              <a:ext uri="{FF2B5EF4-FFF2-40B4-BE49-F238E27FC236}">
                <a16:creationId xmlns:a16="http://schemas.microsoft.com/office/drawing/2014/main" id="{2CABEB37-21A1-41AF-81AF-55B30A1D4EEE}"/>
              </a:ext>
            </a:extLst>
          </p:cNvPr>
          <p:cNvSpPr>
            <a:spLocks noGrp="1"/>
          </p:cNvSpPr>
          <p:nvPr>
            <p:ph type="title"/>
          </p:nvPr>
        </p:nvSpPr>
        <p:spPr bwMode="auto">
          <a:xfrm>
            <a:off x="914400" y="385763"/>
            <a:ext cx="67738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400" dirty="0">
                <a:solidFill>
                  <a:srgbClr val="0A7C34"/>
                </a:solidFill>
              </a:rPr>
              <a:t>PÄIHTEETÖN PELIKENTTÄ</a:t>
            </a:r>
            <a:endParaRPr lang="fi-FI" altLang="fi-FI" dirty="0">
              <a:latin typeface="Hind Semibold" pitchFamily="2" charset="0"/>
              <a:ea typeface="ＭＳ Ｐゴシック" panose="020B0600070205080204" pitchFamily="34" charset="-128"/>
              <a:cs typeface="Hind Semibold" pitchFamily="2" charset="0"/>
            </a:endParaRPr>
          </a:p>
        </p:txBody>
      </p:sp>
    </p:spTree>
    <p:extLst>
      <p:ext uri="{BB962C8B-B14F-4D97-AF65-F5344CB8AC3E}">
        <p14:creationId xmlns:p14="http://schemas.microsoft.com/office/powerpoint/2010/main" val="319492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a:extLst>
              <a:ext uri="{FF2B5EF4-FFF2-40B4-BE49-F238E27FC236}">
                <a16:creationId xmlns:a16="http://schemas.microsoft.com/office/drawing/2014/main" id="{F5EE4C78-1C27-4535-8756-462B7F96CAEA}"/>
              </a:ext>
            </a:extLst>
          </p:cNvPr>
          <p:cNvSpPr>
            <a:spLocks noGrp="1"/>
          </p:cNvSpPr>
          <p:nvPr>
            <p:ph type="title"/>
          </p:nvPr>
        </p:nvSpPr>
        <p:spPr bwMode="auto">
          <a:xfrm>
            <a:off x="914400" y="385763"/>
            <a:ext cx="67738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400" b="1" dirty="0">
                <a:solidFill>
                  <a:srgbClr val="0A7C34"/>
                </a:solidFill>
              </a:rPr>
              <a:t>PÄIHDEHAITAT</a:t>
            </a:r>
            <a:endParaRPr lang="fi-FI" altLang="fi-FI" sz="2400" dirty="0">
              <a:latin typeface="Hind Semibold" pitchFamily="2" charset="0"/>
              <a:ea typeface="ＭＳ Ｐゴシック" panose="020B0600070205080204" pitchFamily="34" charset="-128"/>
              <a:cs typeface="Hind Semibold" pitchFamily="2" charset="0"/>
            </a:endParaRPr>
          </a:p>
        </p:txBody>
      </p:sp>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885825" y="1149350"/>
            <a:ext cx="6783388"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i-FI" sz="1400" dirty="0">
                <a:cs typeface="Hind SemiBold" panose="02000000000000000000" pitchFamily="50" charset="0"/>
              </a:rPr>
              <a:t>NUUSKA, TUPAKKA JA SÄHKÖSAVUKE</a:t>
            </a:r>
          </a:p>
          <a:p>
            <a:pPr lvl="1"/>
            <a:r>
              <a:rPr lang="fi-FI" dirty="0">
                <a:cs typeface="Hind SemiBold" panose="02000000000000000000" pitchFamily="50" charset="0"/>
              </a:rPr>
              <a:t>Nuuska, tupakka ja osa sähkösavukkeista sisältävät runsaasti nikotiinia. Nikotiini aiheuttaa voimakkaan riippuvuuden lisäksi haittaa suorituskyvylle ja altistaa vakaville sairauksille.</a:t>
            </a:r>
          </a:p>
          <a:p>
            <a:pPr lvl="1"/>
            <a:endParaRPr lang="fi-FI" dirty="0">
              <a:cs typeface="Hind SemiBold" panose="02000000000000000000" pitchFamily="50" charset="0"/>
            </a:endParaRPr>
          </a:p>
          <a:p>
            <a:r>
              <a:rPr lang="fi-FI" dirty="0">
                <a:cs typeface="Hind SemiBold" panose="02000000000000000000" pitchFamily="50" charset="0"/>
              </a:rPr>
              <a:t>NIKOTIINI</a:t>
            </a:r>
          </a:p>
          <a:p>
            <a:pPr lvl="1"/>
            <a:r>
              <a:rPr lang="fi-FI" dirty="0">
                <a:cs typeface="Hind SemiBold" panose="02000000000000000000" pitchFamily="50" charset="0"/>
              </a:rPr>
              <a:t>Supistaa verisuonia ja sydän rasittuu normaalia enemmän</a:t>
            </a:r>
          </a:p>
          <a:p>
            <a:pPr lvl="1">
              <a:buFont typeface="Arial" panose="020B0604020202020204" pitchFamily="34" charset="0"/>
              <a:buChar char="•"/>
            </a:pPr>
            <a:r>
              <a:rPr lang="fi-FI" dirty="0">
                <a:cs typeface="Hind SemiBold" panose="02000000000000000000" pitchFamily="50" charset="0"/>
              </a:rPr>
              <a:t>Hidastaa refleksejä ja heikentää henkistä suorituskykyä (vieroitusoireet)</a:t>
            </a:r>
          </a:p>
          <a:p>
            <a:pPr lvl="1">
              <a:buFont typeface="Arial" panose="020B0604020202020204" pitchFamily="34" charset="0"/>
              <a:buChar char="•"/>
            </a:pPr>
            <a:r>
              <a:rPr lang="fi-FI" dirty="0">
                <a:cs typeface="Hind SemiBold" panose="02000000000000000000" pitchFamily="50" charset="0"/>
              </a:rPr>
              <a:t>Heikentää fyysistä suorituskykyä, koska hapen ja ravintoaineiden pääsy kudoksiin ja soluihin huononee</a:t>
            </a:r>
          </a:p>
          <a:p>
            <a:pPr lvl="1">
              <a:buFont typeface="Arial" panose="020B0604020202020204" pitchFamily="34" charset="0"/>
              <a:buChar char="•"/>
            </a:pPr>
            <a:r>
              <a:rPr lang="fi-FI" dirty="0">
                <a:cs typeface="Hind SemiBold" panose="02000000000000000000" pitchFamily="50" charset="0"/>
              </a:rPr>
              <a:t>Vähentää lihaskestävyyttä ja -voimaa sekä pienentää lihasmassaa </a:t>
            </a:r>
          </a:p>
          <a:p>
            <a:pPr lvl="1">
              <a:buFont typeface="Arial" panose="020B0604020202020204" pitchFamily="34" charset="0"/>
              <a:buChar char="•"/>
            </a:pPr>
            <a:r>
              <a:rPr lang="fi-FI" dirty="0">
                <a:cs typeface="Hind SemiBold" panose="02000000000000000000" pitchFamily="50" charset="0"/>
              </a:rPr>
              <a:t>Kasvattaa lihasvammojen riskiä ja vammat paranevat hitaammin </a:t>
            </a:r>
          </a:p>
          <a:p>
            <a:pPr lvl="1">
              <a:buFont typeface="Arial" panose="020B0604020202020204" pitchFamily="34" charset="0"/>
              <a:buChar char="•"/>
            </a:pPr>
            <a:r>
              <a:rPr lang="fi-FI" dirty="0">
                <a:cs typeface="Hind SemiBold" panose="02000000000000000000" pitchFamily="50" charset="0"/>
              </a:rPr>
              <a:t>Hidastaa lihasten palautumista suorituksen jälkeen </a:t>
            </a:r>
          </a:p>
          <a:p>
            <a:pPr lvl="1">
              <a:buFont typeface="Arial" panose="020B0604020202020204" pitchFamily="34" charset="0"/>
              <a:buChar char="•"/>
            </a:pPr>
            <a:r>
              <a:rPr lang="fi-FI" dirty="0">
                <a:cs typeface="Hind SemiBold" panose="02000000000000000000" pitchFamily="50" charset="0"/>
              </a:rPr>
              <a:t>Häiritsee kasvuiässä olevan nuoren aivojen kehittymistä</a:t>
            </a:r>
          </a:p>
          <a:p>
            <a:pPr lvl="1">
              <a:buFont typeface="Arial" panose="020B0604020202020204" pitchFamily="34" charset="0"/>
              <a:buChar char="•"/>
            </a:pPr>
            <a:r>
              <a:rPr lang="fi-FI" dirty="0">
                <a:cs typeface="Hind SemiBold" panose="02000000000000000000" pitchFamily="50" charset="0"/>
              </a:rPr>
              <a:t>Nuuska, tupakka ja sähkösavuke sisältävät myös muita haitallisia aineita. Häkä heikentää hapen kulkua sydämeen ja terve ärsyttää keuhkoputkia ja haittaa hengittämistä. </a:t>
            </a:r>
          </a:p>
          <a:p>
            <a:pPr eaLnBrk="1" hangingPunct="1">
              <a:spcBef>
                <a:spcPct val="0"/>
              </a:spcBef>
            </a:pPr>
            <a:endParaRPr lang="fi-FI" sz="1400" dirty="0">
              <a:cs typeface="Hind SemiBold" panose="02000000000000000000" pitchFamily="50" charset="0"/>
            </a:endParaRPr>
          </a:p>
          <a:p>
            <a:pPr eaLnBrk="1" hangingPunct="1">
              <a:spcBef>
                <a:spcPct val="0"/>
              </a:spcBef>
            </a:pPr>
            <a:endParaRPr lang="fi-FI" altLang="fi-FI" dirty="0">
              <a:ea typeface="ＭＳ Ｐゴシック" panose="020B0600070205080204" pitchFamily="34" charset="-128"/>
              <a:cs typeface="Hind Regular" pitchFamily="2" charset="0"/>
            </a:endParaRPr>
          </a:p>
          <a:p>
            <a:pPr eaLnBrk="1" hangingPunct="1">
              <a:spcBef>
                <a:spcPct val="0"/>
              </a:spcBef>
            </a:pPr>
            <a:r>
              <a:rPr lang="fi-FI" sz="1400" b="1" dirty="0">
                <a:solidFill>
                  <a:srgbClr val="0A7C34"/>
                </a:solidFill>
              </a:rPr>
              <a:t>LÄHDE: PÄIHTEETÖN PELIKENTTÄ</a:t>
            </a:r>
            <a:endParaRPr lang="fi-FI" sz="1400" dirty="0">
              <a:solidFill>
                <a:srgbClr val="FF0000"/>
              </a:solidFill>
              <a:latin typeface="Hind SemiBold" panose="02000000000000000000" pitchFamily="50" charset="0"/>
              <a:cs typeface="Hind SemiBold" panose="02000000000000000000" pitchFamily="50" charset="0"/>
            </a:endParaRPr>
          </a:p>
          <a:p>
            <a:pPr eaLnBrk="1" hangingPunct="1">
              <a:spcBef>
                <a:spcPct val="0"/>
              </a:spcBef>
            </a:pPr>
            <a:endParaRPr lang="fi-FI" altLang="fi-FI" dirty="0">
              <a:ea typeface="ＭＳ Ｐゴシック" panose="020B0600070205080204" pitchFamily="34" charset="-128"/>
              <a:cs typeface="Hind Regular" pitchFamily="2"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Tree>
    <p:extLst>
      <p:ext uri="{BB962C8B-B14F-4D97-AF65-F5344CB8AC3E}">
        <p14:creationId xmlns:p14="http://schemas.microsoft.com/office/powerpoint/2010/main" val="56371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a:extLst>
              <a:ext uri="{FF2B5EF4-FFF2-40B4-BE49-F238E27FC236}">
                <a16:creationId xmlns:a16="http://schemas.microsoft.com/office/drawing/2014/main" id="{F5EE4C78-1C27-4535-8756-462B7F96CAEA}"/>
              </a:ext>
            </a:extLst>
          </p:cNvPr>
          <p:cNvSpPr>
            <a:spLocks noGrp="1"/>
          </p:cNvSpPr>
          <p:nvPr>
            <p:ph type="title"/>
          </p:nvPr>
        </p:nvSpPr>
        <p:spPr bwMode="auto">
          <a:xfrm>
            <a:off x="914400" y="385763"/>
            <a:ext cx="67738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400" b="1" dirty="0">
                <a:solidFill>
                  <a:srgbClr val="0A7C34"/>
                </a:solidFill>
              </a:rPr>
              <a:t>PÄIHDEHAITAT </a:t>
            </a:r>
            <a:endParaRPr lang="fi-FI" altLang="fi-FI" sz="2400" dirty="0">
              <a:latin typeface="Hind Semibold" pitchFamily="2" charset="0"/>
              <a:ea typeface="ＭＳ Ｐゴシック" panose="020B0600070205080204" pitchFamily="34" charset="-128"/>
              <a:cs typeface="Hind Semibold" pitchFamily="2" charset="0"/>
            </a:endParaRPr>
          </a:p>
        </p:txBody>
      </p:sp>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885825" y="1149350"/>
            <a:ext cx="6783388"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fi-FI" dirty="0">
                <a:cs typeface="Hind SemiBold" panose="02000000000000000000" pitchFamily="50" charset="0"/>
              </a:rPr>
              <a:t>ALKOHOLI</a:t>
            </a:r>
          </a:p>
          <a:p>
            <a:pPr marL="457200" indent="-457200">
              <a:buFont typeface="Arial" panose="020B0604020202020204" pitchFamily="34" charset="0"/>
              <a:buChar char="•"/>
            </a:pPr>
            <a:endParaRPr lang="fi-FI" dirty="0">
              <a:cs typeface="Hind SemiBold" panose="02000000000000000000" pitchFamily="50" charset="0"/>
            </a:endParaRPr>
          </a:p>
          <a:p>
            <a:pPr marL="457200" indent="-457200">
              <a:buFont typeface="Arial" panose="020B0604020202020204" pitchFamily="34" charset="0"/>
              <a:buChar char="•"/>
            </a:pPr>
            <a:r>
              <a:rPr lang="fi-FI" dirty="0">
                <a:cs typeface="Hind SemiBold" panose="02000000000000000000" pitchFamily="50" charset="0"/>
              </a:rPr>
              <a:t>Humalassa urheileminen on mahdotonta ja krapulassa harjoitteleminen hyödytöntä sekä vaarallista. </a:t>
            </a:r>
          </a:p>
          <a:p>
            <a:pPr marL="457200" indent="-457200">
              <a:buFont typeface="Arial" panose="020B0604020202020204" pitchFamily="34" charset="0"/>
              <a:buChar char="•"/>
            </a:pPr>
            <a:r>
              <a:rPr lang="fi-FI" dirty="0">
                <a:cs typeface="Hind SemiBold" panose="02000000000000000000" pitchFamily="50" charset="0"/>
              </a:rPr>
              <a:t>Alkoholi vaikuttaa aivoihin. Sen vaikutus ilmenee suoritus- ja reagointikyvyn alenemisena, hienomotoriikan heikkenemisenä sekä loukkaantumisriskin kasvuna. </a:t>
            </a:r>
          </a:p>
          <a:p>
            <a:pPr marL="457200" indent="-457200">
              <a:buFont typeface="Arial" panose="020B0604020202020204" pitchFamily="34" charset="0"/>
              <a:buChar char="•"/>
            </a:pPr>
            <a:r>
              <a:rPr lang="fi-FI" dirty="0">
                <a:cs typeface="Hind SemiBold" panose="02000000000000000000" pitchFamily="50" charset="0"/>
              </a:rPr>
              <a:t>Alkoholi nostaa sykettä ja viimeinen puristus jää uupumaan suorituksesta. </a:t>
            </a:r>
          </a:p>
          <a:p>
            <a:pPr marL="457200" indent="-457200">
              <a:buFont typeface="Arial" panose="020B0604020202020204" pitchFamily="34" charset="0"/>
              <a:buChar char="•"/>
            </a:pPr>
            <a:r>
              <a:rPr lang="fi-FI" dirty="0">
                <a:cs typeface="Hind SemiBold" panose="02000000000000000000" pitchFamily="50" charset="0"/>
              </a:rPr>
              <a:t>Alkoholilla on myös elimistöä kuivattava vaikutus ja sen käyttö altistaa infektioille. </a:t>
            </a:r>
          </a:p>
          <a:p>
            <a:pPr marL="457200" indent="-457200">
              <a:buFont typeface="Arial" panose="020B0604020202020204" pitchFamily="34" charset="0"/>
              <a:buChar char="•"/>
            </a:pPr>
            <a:r>
              <a:rPr lang="fi-FI" dirty="0">
                <a:cs typeface="Hind SemiBold" panose="02000000000000000000" pitchFamily="50" charset="0"/>
              </a:rPr>
              <a:t>Alkoholi on nuorelle psyykkisesti, fyysisesti ja sosiaalisesti suurempi uhka kuin aikuiselle, koska elimistö on vielä kehitystilassa. Myös alkoholiriippuvuus syntyy nuorelle aikuista nopeammin. </a:t>
            </a:r>
          </a:p>
          <a:p>
            <a:pPr marL="457200" indent="-457200">
              <a:buFont typeface="Arial" panose="020B0604020202020204" pitchFamily="34" charset="0"/>
              <a:buChar char="•"/>
            </a:pPr>
            <a:endParaRPr lang="fi-FI"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sz="1400"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sz="1400"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sz="1400"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sz="1400"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dirty="0">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sz="1400" dirty="0">
              <a:latin typeface="Hind SemiBold" panose="02000000000000000000" pitchFamily="50" charset="0"/>
              <a:cs typeface="Hind SemiBold" panose="02000000000000000000" pitchFamily="50" charset="0"/>
            </a:endParaRPr>
          </a:p>
          <a:p>
            <a:r>
              <a:rPr lang="fi-FI" sz="1400" b="1" dirty="0">
                <a:solidFill>
                  <a:srgbClr val="0A7C34"/>
                </a:solidFill>
              </a:rPr>
              <a:t>LÄHDE: PÄIHTEETÖN PELIKENTTÄ</a:t>
            </a:r>
            <a:endParaRPr lang="fi-FI" sz="1400" dirty="0">
              <a:solidFill>
                <a:srgbClr val="FF0000"/>
              </a:solidFill>
              <a:latin typeface="Hind SemiBold" panose="02000000000000000000" pitchFamily="50" charset="0"/>
              <a:cs typeface="Hind SemiBold" panose="02000000000000000000" pitchFamily="50" charset="0"/>
            </a:endParaRPr>
          </a:p>
          <a:p>
            <a:pPr marL="457200" indent="-457200">
              <a:buFont typeface="Arial" panose="020B0604020202020204" pitchFamily="34" charset="0"/>
              <a:buChar char="•"/>
            </a:pPr>
            <a:endParaRPr lang="fi-FI" sz="1400" dirty="0">
              <a:latin typeface="Hind SemiBold" panose="02000000000000000000" pitchFamily="50" charset="0"/>
              <a:cs typeface="Hind SemiBold" panose="02000000000000000000" pitchFamily="50"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Tree>
    <p:extLst>
      <p:ext uri="{BB962C8B-B14F-4D97-AF65-F5344CB8AC3E}">
        <p14:creationId xmlns:p14="http://schemas.microsoft.com/office/powerpoint/2010/main" val="288762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885825" y="1149350"/>
            <a:ext cx="6783388"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fi-FI" sz="1400" dirty="0">
                <a:cs typeface="Hind SemiBold" panose="02000000000000000000" pitchFamily="50" charset="0"/>
              </a:rPr>
              <a:t>	HUUMEET</a:t>
            </a:r>
          </a:p>
          <a:p>
            <a:pPr marL="0" indent="0">
              <a:buNone/>
            </a:pPr>
            <a:endParaRPr lang="fi-FI" sz="1400" dirty="0">
              <a:cs typeface="Hind SemiBold" panose="02000000000000000000" pitchFamily="50" charset="0"/>
            </a:endParaRPr>
          </a:p>
          <a:p>
            <a:pPr marL="457200" indent="-457200">
              <a:buFont typeface="Arial" panose="020B0604020202020204" pitchFamily="34" charset="0"/>
              <a:buChar char="•"/>
            </a:pPr>
            <a:r>
              <a:rPr lang="fi-FI" sz="1400" dirty="0">
                <a:cs typeface="Hind SemiBold" panose="02000000000000000000" pitchFamily="50" charset="0"/>
              </a:rPr>
              <a:t>Huumeita on monenlaisia, ja niiden vaikutukset vaihtelevat käytetystä aineesta, määrästä ja henkilöstä riippuen. </a:t>
            </a:r>
          </a:p>
          <a:p>
            <a:pPr marL="457200" indent="-457200">
              <a:buFont typeface="Arial" panose="020B0604020202020204" pitchFamily="34" charset="0"/>
              <a:buChar char="•"/>
            </a:pPr>
            <a:r>
              <a:rPr lang="fi-FI" sz="1400" dirty="0">
                <a:cs typeface="Hind SemiBold" panose="02000000000000000000" pitchFamily="50" charset="0"/>
              </a:rPr>
              <a:t>Monen ensimmäiset huumekokeilut tapahtuvat humalassa kannabista poltellen. Kannabiksella on sekä piristäviä että lamaannuttavia vaikutuksia ja se voi aiheuttaa lieviä aistiharhoja ja ajantajun häiriintymistä. Pitkäaikainen käyttö aiheuttaa mm. keskittymiskyvyn, muistin ja oppimiskyvyn heikkenemistä. </a:t>
            </a:r>
          </a:p>
          <a:p>
            <a:pPr marL="457200" indent="-457200">
              <a:buFont typeface="Arial" panose="020B0604020202020204" pitchFamily="34" charset="0"/>
              <a:buChar char="•"/>
            </a:pPr>
            <a:r>
              <a:rPr lang="fi-FI" sz="1400" dirty="0">
                <a:cs typeface="Hind SemiBold" panose="02000000000000000000" pitchFamily="50" charset="0"/>
              </a:rPr>
              <a:t>Keskushermostoa kiihdyttävien aineiden (esim. amfetamiini, ekstaasi, kokaiini) käytön seurauksia voivat olla unettomuus, vapina, aistiharhat, keskushermostovauriot, pelko- ja paniikkitilat, itsetuhoajatukset ja psykoosi. </a:t>
            </a:r>
          </a:p>
          <a:p>
            <a:pPr marL="457200" indent="-457200">
              <a:buFont typeface="Arial" panose="020B0604020202020204" pitchFamily="34" charset="0"/>
              <a:buChar char="•"/>
            </a:pPr>
            <a:r>
              <a:rPr lang="fi-FI" sz="1400" dirty="0">
                <a:cs typeface="Hind SemiBold" panose="02000000000000000000" pitchFamily="50" charset="0"/>
              </a:rPr>
              <a:t>Keskushermostoa lamaannuttavat aineet (esim. heroiini, morfiini) aiheuttavat nopeasti voimakkaan fyysisen ja psyykkisen riippuvuuden. Käytön vaarana ovat sekavuustilat, aistiharhat, aliravitsemus, psykoosi ja yliannostuskuolema.</a:t>
            </a: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a:p>
            <a:pPr marL="457200" indent="-457200">
              <a:buFont typeface="Arial" panose="020B0604020202020204" pitchFamily="34" charset="0"/>
              <a:buChar char="•"/>
            </a:pPr>
            <a:endParaRPr lang="fi-FI" sz="1400" dirty="0">
              <a:latin typeface="Hind SemiBold" panose="02000000000000000000" pitchFamily="50" charset="0"/>
              <a:cs typeface="Hind SemiBold" panose="02000000000000000000" pitchFamily="50" charset="0"/>
            </a:endParaRPr>
          </a:p>
          <a:p>
            <a:r>
              <a:rPr lang="fi-FI" sz="1400" b="1" dirty="0">
                <a:solidFill>
                  <a:srgbClr val="0A7C34"/>
                </a:solidFill>
              </a:rPr>
              <a:t>LÄHDE: PÄIHTEETÖN PELIKENTTÄ</a:t>
            </a:r>
            <a:endParaRPr lang="fi-FI" sz="1400" dirty="0">
              <a:solidFill>
                <a:srgbClr val="FF0000"/>
              </a:solidFill>
              <a:latin typeface="Hind SemiBold" panose="02000000000000000000" pitchFamily="50" charset="0"/>
              <a:cs typeface="Hind SemiBold" panose="02000000000000000000" pitchFamily="50"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
        <p:nvSpPr>
          <p:cNvPr id="6" name="Otsikko 1">
            <a:extLst>
              <a:ext uri="{FF2B5EF4-FFF2-40B4-BE49-F238E27FC236}">
                <a16:creationId xmlns:a16="http://schemas.microsoft.com/office/drawing/2014/main" id="{1CE2248C-3B71-4DD7-A390-7681C18BD50A}"/>
              </a:ext>
            </a:extLst>
          </p:cNvPr>
          <p:cNvSpPr>
            <a:spLocks noGrp="1"/>
          </p:cNvSpPr>
          <p:nvPr>
            <p:ph type="title"/>
          </p:nvPr>
        </p:nvSpPr>
        <p:spPr bwMode="auto">
          <a:xfrm>
            <a:off x="914400" y="385763"/>
            <a:ext cx="67738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400" b="1" dirty="0">
                <a:solidFill>
                  <a:srgbClr val="0A7C34"/>
                </a:solidFill>
              </a:rPr>
              <a:t>PÄIHDEHAITAT </a:t>
            </a:r>
            <a:endParaRPr lang="fi-FI" altLang="fi-FI" sz="2400" dirty="0">
              <a:latin typeface="Hind Semibold" pitchFamily="2" charset="0"/>
              <a:ea typeface="ＭＳ Ｐゴシック" panose="020B0600070205080204" pitchFamily="34" charset="-128"/>
              <a:cs typeface="Hind Semibold" pitchFamily="2" charset="0"/>
            </a:endParaRPr>
          </a:p>
        </p:txBody>
      </p:sp>
    </p:spTree>
    <p:extLst>
      <p:ext uri="{BB962C8B-B14F-4D97-AF65-F5344CB8AC3E}">
        <p14:creationId xmlns:p14="http://schemas.microsoft.com/office/powerpoint/2010/main" val="96456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885825" y="1149350"/>
            <a:ext cx="6783388"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fi-FI" dirty="0">
                <a:cs typeface="Hind SemiBold" panose="02000000000000000000" pitchFamily="50" charset="0"/>
              </a:rPr>
              <a:t>LÄÄKKEET JA DOPING</a:t>
            </a:r>
          </a:p>
          <a:p>
            <a:pPr marL="457200" indent="-457200">
              <a:buFont typeface="Arial" panose="020B0604020202020204" pitchFamily="34" charset="0"/>
              <a:buChar char="•"/>
            </a:pPr>
            <a:endParaRPr lang="fi-FI" dirty="0">
              <a:cs typeface="Hind SemiBold" panose="02000000000000000000" pitchFamily="50" charset="0"/>
            </a:endParaRPr>
          </a:p>
          <a:p>
            <a:pPr marL="457200" indent="-457200">
              <a:buFont typeface="Arial" panose="020B0604020202020204" pitchFamily="34" charset="0"/>
              <a:buChar char="•"/>
            </a:pPr>
            <a:r>
              <a:rPr lang="fi-FI" dirty="0">
                <a:cs typeface="Hind SemiBold" panose="02000000000000000000" pitchFamily="50" charset="0"/>
              </a:rPr>
              <a:t>Dopingaineiden ja kiellettyjen menetelmien käyttö ei ole sallittua kilpaurheilussa. Kansainvälinen ja kansallinen säännöstö velvoittavat urheilijoita ja urheilun parissa toimivia. </a:t>
            </a:r>
          </a:p>
          <a:p>
            <a:pPr marL="457200" indent="-457200">
              <a:buFont typeface="Arial" panose="020B0604020202020204" pitchFamily="34" charset="0"/>
              <a:buChar char="•"/>
            </a:pPr>
            <a:r>
              <a:rPr lang="fi-FI" dirty="0">
                <a:cs typeface="Hind SemiBold" panose="02000000000000000000" pitchFamily="50" charset="0"/>
              </a:rPr>
              <a:t>Sekä valmentajan, kilpailevan nuoren että vanhempien tulee olla tietoisia urheilijoita koskevista antidopingsäännöstöistä. </a:t>
            </a:r>
          </a:p>
          <a:p>
            <a:pPr marL="457200" indent="-457200">
              <a:buFont typeface="Arial" panose="020B0604020202020204" pitchFamily="34" charset="0"/>
              <a:buChar char="•"/>
            </a:pPr>
            <a:r>
              <a:rPr lang="fi-FI" dirty="0">
                <a:cs typeface="Hind SemiBold" panose="02000000000000000000" pitchFamily="50" charset="0"/>
              </a:rPr>
              <a:t>Dopingaineet ovat levinneet kilpaurheilusta myös harrasteurheilun puolelle. </a:t>
            </a:r>
          </a:p>
          <a:p>
            <a:pPr marL="457200" indent="-457200">
              <a:buFont typeface="Arial" panose="020B0604020202020204" pitchFamily="34" charset="0"/>
              <a:buChar char="•"/>
            </a:pPr>
            <a:r>
              <a:rPr lang="fi-FI" dirty="0">
                <a:cs typeface="Hind SemiBold" panose="02000000000000000000" pitchFamily="50" charset="0"/>
              </a:rPr>
              <a:t>Lääkkeiden, dopingaineiden ja alkoholin samanaikainen käyttö voi yhteisvaikutuksensa vuoksi aiheuttaa vakavan myrkytystilan, josta voi seurata esimerkiksi aistiharhoja, masennusta, muistinmenetystä, sydämen ja maksan vaurioita. Yhteiskäyttö lisää myös aggressiivista käyttäytymistä. </a:t>
            </a:r>
          </a:p>
          <a:p>
            <a:pPr marL="457200" indent="-457200">
              <a:buFont typeface="Arial" panose="020B0604020202020204" pitchFamily="34" charset="0"/>
              <a:buChar char="•"/>
            </a:pPr>
            <a:r>
              <a:rPr lang="fi-FI" dirty="0">
                <a:cs typeface="Hind SemiBold" panose="02000000000000000000" pitchFamily="50" charset="0"/>
              </a:rPr>
              <a:t>Monet katukaupassa tai internetissä myytävät päihteet ja dopingaineet ovat epäpuhtaita, joten niiden todellisesta koostumuksesta ei voi tietää ja sivuvaikutukset ovat arvaamattomia. </a:t>
            </a:r>
          </a:p>
          <a:p>
            <a:pPr marL="457200" indent="-457200">
              <a:buFont typeface="Arial" panose="020B0604020202020204" pitchFamily="34" charset="0"/>
              <a:buChar char="•"/>
            </a:pPr>
            <a:endParaRPr lang="fi-FI" dirty="0">
              <a:cs typeface="Hind SemiBold" panose="02000000000000000000" pitchFamily="50" charset="0"/>
            </a:endParaRPr>
          </a:p>
          <a:p>
            <a:pPr marL="457200" indent="-457200">
              <a:buFont typeface="Arial" panose="020B0604020202020204" pitchFamily="34" charset="0"/>
              <a:buChar char="•"/>
            </a:pPr>
            <a:endParaRPr lang="fi-FI" dirty="0">
              <a:cs typeface="Hind SemiBold" panose="02000000000000000000" pitchFamily="50" charset="0"/>
            </a:endParaRPr>
          </a:p>
          <a:p>
            <a:pPr marL="457200" indent="-457200">
              <a:buFont typeface="Arial" panose="020B0604020202020204" pitchFamily="34" charset="0"/>
              <a:buChar char="•"/>
            </a:pPr>
            <a:endParaRPr lang="fi-FI" dirty="0">
              <a:cs typeface="Hind SemiBold" panose="02000000000000000000" pitchFamily="50" charset="0"/>
            </a:endParaRPr>
          </a:p>
          <a:p>
            <a:pPr marL="457200" indent="-457200">
              <a:buFont typeface="Arial" panose="020B0604020202020204" pitchFamily="34" charset="0"/>
              <a:buChar char="•"/>
            </a:pPr>
            <a:endParaRPr lang="fi-FI" dirty="0">
              <a:cs typeface="Hind SemiBold" panose="02000000000000000000" pitchFamily="50" charset="0"/>
            </a:endParaRPr>
          </a:p>
          <a:p>
            <a:pPr marL="457200" indent="-457200">
              <a:buFont typeface="Arial" panose="020B0604020202020204" pitchFamily="34" charset="0"/>
              <a:buChar char="•"/>
            </a:pPr>
            <a:endParaRPr lang="fi-FI" dirty="0">
              <a:cs typeface="Hind SemiBold" panose="02000000000000000000" pitchFamily="50" charset="0"/>
            </a:endParaRPr>
          </a:p>
          <a:p>
            <a:pPr marL="457200" indent="-457200">
              <a:buFont typeface="Arial" panose="020B0604020202020204" pitchFamily="34" charset="0"/>
              <a:buChar char="•"/>
            </a:pPr>
            <a:endParaRPr lang="fi-FI" dirty="0">
              <a:cs typeface="Hind SemiBold" panose="02000000000000000000" pitchFamily="50" charset="0"/>
            </a:endParaRPr>
          </a:p>
          <a:p>
            <a:r>
              <a:rPr lang="fi-FI" sz="1400" b="1" dirty="0">
                <a:solidFill>
                  <a:srgbClr val="0A7C34"/>
                </a:solidFill>
              </a:rPr>
              <a:t>LÄHDE: PÄIHTEETÖN PELIKENTTÄ</a:t>
            </a:r>
            <a:endParaRPr lang="fi-FI" sz="1400" dirty="0">
              <a:solidFill>
                <a:srgbClr val="FF0000"/>
              </a:solidFill>
              <a:latin typeface="Hind SemiBold" panose="02000000000000000000" pitchFamily="50" charset="0"/>
              <a:cs typeface="Hind SemiBold" panose="02000000000000000000" pitchFamily="50" charset="0"/>
            </a:endParaRPr>
          </a:p>
          <a:p>
            <a:endParaRPr lang="fi-FI" dirty="0">
              <a:cs typeface="Hind SemiBold" panose="02000000000000000000" pitchFamily="50" charset="0"/>
            </a:endParaRPr>
          </a:p>
          <a:p>
            <a:pPr marL="514350" indent="-514350">
              <a:buAutoNum type="arabicPeriod"/>
            </a:pPr>
            <a:endParaRPr lang="fi-FI" dirty="0">
              <a:cs typeface="Hind SemiBold" panose="02000000000000000000" pitchFamily="50" charset="0"/>
            </a:endParaRP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
        <p:nvSpPr>
          <p:cNvPr id="5" name="Otsikko 1">
            <a:extLst>
              <a:ext uri="{FF2B5EF4-FFF2-40B4-BE49-F238E27FC236}">
                <a16:creationId xmlns:a16="http://schemas.microsoft.com/office/drawing/2014/main" id="{2B8C5EBF-4F88-4432-A247-519B85CF7886}"/>
              </a:ext>
            </a:extLst>
          </p:cNvPr>
          <p:cNvSpPr>
            <a:spLocks noGrp="1"/>
          </p:cNvSpPr>
          <p:nvPr>
            <p:ph type="title"/>
          </p:nvPr>
        </p:nvSpPr>
        <p:spPr bwMode="auto">
          <a:xfrm>
            <a:off x="914400" y="385763"/>
            <a:ext cx="67738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400" b="1" dirty="0">
                <a:solidFill>
                  <a:srgbClr val="0A7C34"/>
                </a:solidFill>
              </a:rPr>
              <a:t>PÄIHDEHAITAT </a:t>
            </a:r>
            <a:endParaRPr lang="fi-FI" altLang="fi-FI" sz="2400" dirty="0">
              <a:latin typeface="Hind Semibold" pitchFamily="2" charset="0"/>
              <a:ea typeface="ＭＳ Ｐゴシック" panose="020B0600070205080204" pitchFamily="34" charset="-128"/>
              <a:cs typeface="Hind Semibold" pitchFamily="2" charset="0"/>
            </a:endParaRPr>
          </a:p>
        </p:txBody>
      </p:sp>
    </p:spTree>
    <p:extLst>
      <p:ext uri="{BB962C8B-B14F-4D97-AF65-F5344CB8AC3E}">
        <p14:creationId xmlns:p14="http://schemas.microsoft.com/office/powerpoint/2010/main" val="3609943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885825" y="1149350"/>
            <a:ext cx="6783388"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i-FI" dirty="0">
                <a:cs typeface="Hind SemiBold" panose="02000000000000000000" pitchFamily="50" charset="0"/>
              </a:rPr>
              <a:t>Tupakka, sähkösavuke ja nuuska</a:t>
            </a:r>
          </a:p>
          <a:p>
            <a:endParaRPr lang="fi-FI" dirty="0">
              <a:cs typeface="Hind SemiBold" panose="02000000000000000000" pitchFamily="50" charset="0"/>
            </a:endParaRPr>
          </a:p>
          <a:p>
            <a:pPr marL="685800" indent="-685800">
              <a:buFont typeface="Arial" panose="020B0604020202020204" pitchFamily="34" charset="0"/>
              <a:buChar char="•"/>
            </a:pPr>
            <a:r>
              <a:rPr lang="fi-FI" dirty="0">
                <a:cs typeface="Hind SemiBold" panose="02000000000000000000" pitchFamily="50" charset="0"/>
              </a:rPr>
              <a:t>Koska tupakka- ja nikotiinituotteiden käyttö on erittäin haitallista terveydelle, on erityisesti nuoria pyritty suojelemaan näiltä tuotteilta. Nuorten suojelun näkökulmasta tärkeää on se, ettei alle 18-vuotias voi ostaa tupakkaa tai sähkösavukkeita eikä hänelle saa niitä myöskään luovuttaa. Nuuskan myynti on Suomessa laitonta ja myös nuuskan välittäminen/luovuttaminen on laissa kiellettyä. Alle 18-vuotias ei lain mukaan saa pitää mitään tupakkatuotteita hallussaan.</a:t>
            </a:r>
          </a:p>
          <a:p>
            <a:pPr marL="685800" indent="-685800">
              <a:buFont typeface="Arial" panose="020B0604020202020204" pitchFamily="34" charset="0"/>
              <a:buChar char="•"/>
            </a:pPr>
            <a:r>
              <a:rPr lang="fi-FI" dirty="0">
                <a:cs typeface="Hind SemiBold" panose="02000000000000000000" pitchFamily="50" charset="0"/>
              </a:rPr>
              <a:t>Seuratoiminnassa tiukoilla tupakkatuotteiden käytön kieltävillä säännöillä on tarkoitus suojella nuoria 1) tupakkatuotteiden käytöltä, 2) passiiviselta tupakoinnilta sekä 3) varmistaa se, että  seuran aikuiset toimivat hyvänä esimerkkinä. Seuran toiminnassa ei alaikäinen saa käyttää mitään tupakkatuotetta. Käyttökielto koskee sekä poltettavaa tupakkaa, nuuskaa että sähkösavuketta. Jos alaikäisellä nähdään tupakkatuotteita, seuran toimihenkilön tulee pyytää alaikäistä nuorta luovuttamaan tupakkatuotteensa.  Tämän jälkeen otetaan yhteys pelaajan huoltajaan.</a:t>
            </a:r>
          </a:p>
          <a:p>
            <a:pPr marL="685800" indent="-685800">
              <a:buFont typeface="Arial" panose="020B0604020202020204" pitchFamily="34" charset="0"/>
              <a:buChar char="•"/>
            </a:pPr>
            <a:r>
              <a:rPr lang="fi-FI" dirty="0">
                <a:cs typeface="Hind SemiBold" panose="02000000000000000000" pitchFamily="50" charset="0"/>
              </a:rPr>
              <a:t>Mikäli tupakkatuotteiden käyttö on toistuvaa, voidaan sopia huoltajan kanssa toimista, jotka tukevat nuorta. Näitä tukitoimia ovat esimerkiksi seuran tarjoama valistus tupakoinnin/nuuskan käytön haitallisuudesta. Seuralla on mahdollisuus harkinnan mukaan myös määrätä pelaajalle sanktioita toistuvasta käytöstä. </a:t>
            </a: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
        <p:nvSpPr>
          <p:cNvPr id="7" name="Otsikko 1">
            <a:extLst>
              <a:ext uri="{FF2B5EF4-FFF2-40B4-BE49-F238E27FC236}">
                <a16:creationId xmlns:a16="http://schemas.microsoft.com/office/drawing/2014/main" id="{2BB947F3-F430-4312-B2E1-6E68279B559A}"/>
              </a:ext>
            </a:extLst>
          </p:cNvPr>
          <p:cNvSpPr>
            <a:spLocks noGrp="1"/>
          </p:cNvSpPr>
          <p:nvPr>
            <p:ph type="title"/>
          </p:nvPr>
        </p:nvSpPr>
        <p:spPr bwMode="auto">
          <a:xfrm>
            <a:off x="885824" y="385763"/>
            <a:ext cx="779063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000" b="1" dirty="0">
                <a:solidFill>
                  <a:srgbClr val="0A7C34"/>
                </a:solidFill>
              </a:rPr>
              <a:t>PÄIHTEIDEN KÄYTTÖÖN PUUTTUMINEN (ALAIKÄISET PELAAJAT)  </a:t>
            </a:r>
            <a:endParaRPr lang="fi-FI" altLang="fi-FI" sz="2000" dirty="0">
              <a:latin typeface="Hind Semibold" pitchFamily="2" charset="0"/>
              <a:ea typeface="ＭＳ Ｐゴシック" panose="020B0600070205080204" pitchFamily="34" charset="-128"/>
              <a:cs typeface="Hind Semibold" pitchFamily="2" charset="0"/>
            </a:endParaRPr>
          </a:p>
        </p:txBody>
      </p:sp>
    </p:spTree>
    <p:extLst>
      <p:ext uri="{BB962C8B-B14F-4D97-AF65-F5344CB8AC3E}">
        <p14:creationId xmlns:p14="http://schemas.microsoft.com/office/powerpoint/2010/main" val="252694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kstin paikkamerkki 2">
            <a:extLst>
              <a:ext uri="{FF2B5EF4-FFF2-40B4-BE49-F238E27FC236}">
                <a16:creationId xmlns:a16="http://schemas.microsoft.com/office/drawing/2014/main" id="{7D6F7CC3-4E0C-4F53-8A50-5CF25C07B44D}"/>
              </a:ext>
            </a:extLst>
          </p:cNvPr>
          <p:cNvSpPr>
            <a:spLocks noGrp="1"/>
          </p:cNvSpPr>
          <p:nvPr>
            <p:ph type="body" sz="quarter" idx="13"/>
          </p:nvPr>
        </p:nvSpPr>
        <p:spPr bwMode="auto">
          <a:xfrm>
            <a:off x="885824" y="1149350"/>
            <a:ext cx="7430591" cy="4635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fi-FI" dirty="0">
                <a:cs typeface="Hind SemiBold" panose="02000000000000000000" pitchFamily="50" charset="0"/>
              </a:rPr>
              <a:t>Alkoholi</a:t>
            </a:r>
          </a:p>
          <a:p>
            <a:pPr marL="857250" indent="-857250">
              <a:buFont typeface="Arial" panose="020B0604020202020204" pitchFamily="34" charset="0"/>
              <a:buChar char="•"/>
            </a:pPr>
            <a:endParaRPr lang="fi-FI" dirty="0">
              <a:cs typeface="Hind SemiBold" panose="02000000000000000000" pitchFamily="50" charset="0"/>
            </a:endParaRPr>
          </a:p>
          <a:p>
            <a:pPr marL="857250" indent="-857250">
              <a:buFont typeface="Arial" panose="020B0604020202020204" pitchFamily="34" charset="0"/>
              <a:buChar char="•"/>
            </a:pPr>
            <a:r>
              <a:rPr lang="fi-FI" dirty="0">
                <a:cs typeface="Hind SemiBold" panose="02000000000000000000" pitchFamily="50" charset="0"/>
              </a:rPr>
              <a:t>Alkoholin haittavaikutukset ovat nuorille samat kuin vanhemmillekin. Nuorten kehittyvät aivot ovat kuitenkin herkemmät alkoholille. Lisäksi kokemattomuus alkoholinkäytössä ja omien rajojen tuntemisessa voivat johtaa vakaviin seurauksiin. Nuorelle alkoholinkäytöllä ei ole mitään myönteisiä terveysvaikutuksia.</a:t>
            </a:r>
          </a:p>
          <a:p>
            <a:pPr marL="857250" indent="-857250">
              <a:buFont typeface="Arial" panose="020B0604020202020204" pitchFamily="34" charset="0"/>
              <a:buChar char="•"/>
            </a:pPr>
            <a:r>
              <a:rPr lang="fi-FI" dirty="0">
                <a:cs typeface="Hind SemiBold" panose="02000000000000000000" pitchFamily="50" charset="0"/>
              </a:rPr>
              <a:t>Nuorten alkoholinkäyttö, samoin kuin muiden päihteiden käyttö, alkaa usein ulkoisten tekijöiden kuten ystäväpiirin myötä. Sosiaalinen paine ei yleensä synny muiden painostuksesta, vaan enemmänkin nuoren kokemuksesta kuulua porukkaan, jossa muut juovat alkoholia. Alkoholin kokeileminen voi olla nuorelle myös osa aikuistumisprosessia. </a:t>
            </a:r>
          </a:p>
          <a:p>
            <a:pPr marL="857250" indent="-857250">
              <a:buFont typeface="Arial" panose="020B0604020202020204" pitchFamily="34" charset="0"/>
              <a:buChar char="•"/>
            </a:pPr>
            <a:r>
              <a:rPr lang="fi-FI" dirty="0">
                <a:cs typeface="Hind SemiBold" panose="02000000000000000000" pitchFamily="50" charset="0"/>
              </a:rPr>
              <a:t>Seurassa toimivien aikuisten (valmentajat ja muut toimihenkilöt) velvollisuus on puuttua nuoren alkoholinkäyttöön, jos sellainen asia/epäily tulee ilmi. Puuttumisessa keskeistä on keskusteleminen sekä tarvittaessa ohjaus tuen piiriin. Mikäli pelaaja käyttää alkoholia seuran tapahtumassa, on seuralla mahdollisuus harkinnan mukaan määrätä pelaajalle sanktioita (harjoittelukielto, pelikielto, kirjallinen varoitus, seurasta erottaminen).</a:t>
            </a:r>
          </a:p>
          <a:p>
            <a:pPr eaLnBrk="1" hangingPunct="1">
              <a:spcBef>
                <a:spcPct val="0"/>
              </a:spcBef>
            </a:pPr>
            <a:endParaRPr lang="fi-FI" altLang="fi-FI" dirty="0">
              <a:latin typeface="Hind Regular" pitchFamily="2" charset="0"/>
              <a:ea typeface="ＭＳ Ｐゴシック" panose="020B0600070205080204" pitchFamily="34" charset="-128"/>
              <a:cs typeface="Hind Regular" pitchFamily="2" charset="0"/>
            </a:endParaRPr>
          </a:p>
        </p:txBody>
      </p:sp>
      <p:sp>
        <p:nvSpPr>
          <p:cNvPr id="7" name="Otsikko 1">
            <a:extLst>
              <a:ext uri="{FF2B5EF4-FFF2-40B4-BE49-F238E27FC236}">
                <a16:creationId xmlns:a16="http://schemas.microsoft.com/office/drawing/2014/main" id="{24D81189-5379-4411-9BB2-5DB12A007508}"/>
              </a:ext>
            </a:extLst>
          </p:cNvPr>
          <p:cNvSpPr>
            <a:spLocks noGrp="1"/>
          </p:cNvSpPr>
          <p:nvPr>
            <p:ph type="title"/>
          </p:nvPr>
        </p:nvSpPr>
        <p:spPr bwMode="auto">
          <a:xfrm>
            <a:off x="885824" y="385763"/>
            <a:ext cx="779063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fi-FI" sz="2000" b="1" dirty="0">
                <a:solidFill>
                  <a:srgbClr val="0A7C34"/>
                </a:solidFill>
              </a:rPr>
              <a:t>PÄIHTEIDEN KÄYTTÖÖN PUUTTUMINEN (ALAIKÄISET PELAAJAT)  </a:t>
            </a:r>
            <a:endParaRPr lang="fi-FI" altLang="fi-FI" sz="2000" dirty="0">
              <a:latin typeface="Hind Semibold" pitchFamily="2" charset="0"/>
              <a:ea typeface="ＭＳ Ｐゴシック" panose="020B0600070205080204" pitchFamily="34" charset="-128"/>
              <a:cs typeface="Hind Semibold" pitchFamily="2" charset="0"/>
            </a:endParaRPr>
          </a:p>
        </p:txBody>
      </p:sp>
    </p:spTree>
    <p:extLst>
      <p:ext uri="{BB962C8B-B14F-4D97-AF65-F5344CB8AC3E}">
        <p14:creationId xmlns:p14="http://schemas.microsoft.com/office/powerpoint/2010/main" val="2219335979"/>
      </p:ext>
    </p:extLst>
  </p:cSld>
  <p:clrMapOvr>
    <a:masterClrMapping/>
  </p:clrMapOvr>
</p:sld>
</file>

<file path=ppt/theme/theme1.xml><?xml version="1.0" encoding="utf-8"?>
<a:theme xmlns:a="http://schemas.openxmlformats.org/drawingml/2006/main" name="Ilves ry 2016">
  <a:themeElements>
    <a:clrScheme name="Aukio">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DA9794EB218D89429D856677A496A260" ma:contentTypeVersion="10" ma:contentTypeDescription="Luo uusi asiakirja." ma:contentTypeScope="" ma:versionID="fa814a2b126e8209b180a5b6844e8aba">
  <xsd:schema xmlns:xsd="http://www.w3.org/2001/XMLSchema" xmlns:xs="http://www.w3.org/2001/XMLSchema" xmlns:p="http://schemas.microsoft.com/office/2006/metadata/properties" xmlns:ns2="94f998a9-07e3-4015-a494-cab39a41e2c7" xmlns:ns3="0125fe01-5941-4786-ac1a-c51a87b7ff40" targetNamespace="http://schemas.microsoft.com/office/2006/metadata/properties" ma:root="true" ma:fieldsID="d24faa8d8b1c68561bcc3e0a54f7e9c8" ns2:_="" ns3:_="">
    <xsd:import namespace="94f998a9-07e3-4015-a494-cab39a41e2c7"/>
    <xsd:import namespace="0125fe01-5941-4786-ac1a-c51a87b7ff4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f998a9-07e3-4015-a494-cab39a41e2c7"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125fe01-5941-4786-ac1a-c51a87b7ff4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8729B9-E6F1-4C0C-BC19-790C5A15497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BF332BE-82DB-41AA-913A-A3255C738D98}">
  <ds:schemaRefs>
    <ds:schemaRef ds:uri="http://schemas.microsoft.com/sharepoint/v3/contenttype/forms"/>
  </ds:schemaRefs>
</ds:datastoreItem>
</file>

<file path=customXml/itemProps3.xml><?xml version="1.0" encoding="utf-8"?>
<ds:datastoreItem xmlns:ds="http://schemas.openxmlformats.org/officeDocument/2006/customXml" ds:itemID="{E1C0A382-0CFD-4BEC-A64A-9E097A4645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f998a9-07e3-4015-a494-cab39a41e2c7"/>
    <ds:schemaRef ds:uri="0125fe01-5941-4786-ac1a-c51a87b7ff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5715</TotalTime>
  <Words>1346</Words>
  <Application>Microsoft Office PowerPoint</Application>
  <PresentationFormat>Näytössä katseltava diaesitys (4:3)</PresentationFormat>
  <Paragraphs>111</Paragraphs>
  <Slides>12</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12</vt:i4>
      </vt:variant>
    </vt:vector>
  </HeadingPairs>
  <TitlesOfParts>
    <vt:vector size="20" baseType="lpstr">
      <vt:lpstr>Arial</vt:lpstr>
      <vt:lpstr>Calibri</vt:lpstr>
      <vt:lpstr>Hind</vt:lpstr>
      <vt:lpstr>Hind Regular</vt:lpstr>
      <vt:lpstr>Hind Semibold</vt:lpstr>
      <vt:lpstr>Hind Semibold</vt:lpstr>
      <vt:lpstr>Trade Gothic LT Std</vt:lpstr>
      <vt:lpstr>Ilves ry 2016</vt:lpstr>
      <vt:lpstr>PowerPoint-esitys</vt:lpstr>
      <vt:lpstr>EHKÄISEVÄ PÄIHDETYÖ URHEILUSEURASSA</vt:lpstr>
      <vt:lpstr>PÄIHTEETÖN PELIKENTTÄ</vt:lpstr>
      <vt:lpstr>PÄIHDEHAITAT</vt:lpstr>
      <vt:lpstr>PÄIHDEHAITAT </vt:lpstr>
      <vt:lpstr>PÄIHDEHAITAT </vt:lpstr>
      <vt:lpstr>PÄIHDEHAITAT </vt:lpstr>
      <vt:lpstr>PÄIHTEIDEN KÄYTTÖÖN PUUTTUMINEN (ALAIKÄISET PELAAJAT)  </vt:lpstr>
      <vt:lpstr>PÄIHTEIDEN KÄYTTÖÖN PUUTTUMINEN (ALAIKÄISET PELAAJAT)  </vt:lpstr>
      <vt:lpstr>PÄIHTEIDEN KÄYTTÖÖN PUUTTUMINEN (ALAIKÄISET PELAAJAT)  </vt:lpstr>
      <vt:lpstr>KAIKKI PÄIHTEET JA HUUMEET – TÄYSI-IKÄISET PELAAJAT </vt:lpstr>
      <vt:lpstr>PowerPoint-esitys</vt:lpstr>
    </vt:vector>
  </TitlesOfParts>
  <Manager/>
  <Company>Duunari Oy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Ilves ry POWERPOINT 2016 - ry</dc:title>
  <dc:subject/>
  <dc:creator>Juha Kurkikangas</dc:creator>
  <cp:keywords/>
  <dc:description/>
  <cp:lastModifiedBy>Henri Holli</cp:lastModifiedBy>
  <cp:revision>248</cp:revision>
  <dcterms:created xsi:type="dcterms:W3CDTF">2016-05-16T12:05:55Z</dcterms:created>
  <dcterms:modified xsi:type="dcterms:W3CDTF">2021-05-18T12:14:23Z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0x010100DA9794EB218D89429D856677A496A260</vt:lpwstr>
  </property>
</Properties>
</file>